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15" r:id="rId2"/>
    <p:sldId id="271" r:id="rId3"/>
    <p:sldId id="300" r:id="rId4"/>
    <p:sldId id="280" r:id="rId5"/>
    <p:sldId id="391" r:id="rId6"/>
    <p:sldId id="367" r:id="rId7"/>
    <p:sldId id="301" r:id="rId8"/>
    <p:sldId id="390" r:id="rId9"/>
    <p:sldId id="316" r:id="rId10"/>
    <p:sldId id="394" r:id="rId11"/>
    <p:sldId id="372" r:id="rId12"/>
    <p:sldId id="383" r:id="rId13"/>
    <p:sldId id="274" r:id="rId14"/>
    <p:sldId id="386" r:id="rId15"/>
    <p:sldId id="387" r:id="rId16"/>
    <p:sldId id="388" r:id="rId17"/>
    <p:sldId id="277" r:id="rId18"/>
    <p:sldId id="363" r:id="rId19"/>
    <p:sldId id="399" r:id="rId20"/>
    <p:sldId id="401" r:id="rId21"/>
    <p:sldId id="282" r:id="rId22"/>
    <p:sldId id="283" r:id="rId23"/>
    <p:sldId id="393" r:id="rId24"/>
    <p:sldId id="332" r:id="rId25"/>
    <p:sldId id="385" r:id="rId26"/>
    <p:sldId id="297" r:id="rId27"/>
    <p:sldId id="345" r:id="rId28"/>
    <p:sldId id="296" r:id="rId29"/>
    <p:sldId id="318" r:id="rId30"/>
    <p:sldId id="338" r:id="rId31"/>
    <p:sldId id="374" r:id="rId32"/>
    <p:sldId id="389" r:id="rId33"/>
    <p:sldId id="290" r:id="rId34"/>
    <p:sldId id="342" r:id="rId35"/>
    <p:sldId id="291" r:id="rId36"/>
    <p:sldId id="293" r:id="rId37"/>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JEUNE Jérémy" initials="LJ" lastIdx="8" clrIdx="0">
    <p:extLst>
      <p:ext uri="{19B8F6BF-5375-455C-9EA6-DF929625EA0E}">
        <p15:presenceInfo xmlns:p15="http://schemas.microsoft.com/office/powerpoint/2012/main" userId="S-1-5-21-100823561-2379618683-4108605144-7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EFB4"/>
    <a:srgbClr val="CC99FF"/>
    <a:srgbClr val="016AB3"/>
    <a:srgbClr val="E3001B"/>
    <a:srgbClr val="70AE47"/>
    <a:srgbClr val="EE7D31"/>
    <a:srgbClr val="CFD5EA"/>
    <a:srgbClr val="CF5B4F"/>
    <a:srgbClr val="FFFFFF"/>
    <a:srgbClr val="F06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7460" autoAdjust="0"/>
  </p:normalViewPr>
  <p:slideViewPr>
    <p:cSldViewPr snapToGrid="0" snapToObjects="1">
      <p:cViewPr varScale="1">
        <p:scale>
          <a:sx n="91" d="100"/>
          <a:sy n="91" d="100"/>
        </p:scale>
        <p:origin x="12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lasseur3"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9766697708858"/>
          <c:y val="0.17390678251912167"/>
          <c:w val="0.59631319494955981"/>
          <c:h val="0.82479189824973453"/>
        </c:manualLayout>
      </c:layout>
      <c:barChart>
        <c:barDir val="col"/>
        <c:grouping val="clustered"/>
        <c:varyColors val="0"/>
        <c:ser>
          <c:idx val="0"/>
          <c:order val="0"/>
          <c:tx>
            <c:strRef>
              <c:f>Feuil1!$B$1</c:f>
              <c:strCache>
                <c:ptCount val="1"/>
                <c:pt idx="0">
                  <c:v>Ventes</c:v>
                </c:pt>
              </c:strCache>
            </c:strRef>
          </c:tx>
          <c:spPr>
            <a:solidFill>
              <a:schemeClr val="accent6"/>
            </a:solidFill>
            <a:ln w="19050">
              <a:solidFill>
                <a:schemeClr val="lt1"/>
              </a:solidFill>
            </a:ln>
            <a:effectLst/>
          </c:spPr>
          <c:invertIfNegative val="0"/>
          <c:dPt>
            <c:idx val="0"/>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1-40BD-D64E-A7C9-30596B68547D}"/>
              </c:ext>
            </c:extLst>
          </c:dPt>
          <c:dPt>
            <c:idx val="1"/>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3-40BD-D64E-A7C9-30596B68547D}"/>
              </c:ext>
            </c:extLst>
          </c:dPt>
          <c:dPt>
            <c:idx val="2"/>
            <c:invertIfNegative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40BD-D64E-A7C9-30596B68547D}"/>
              </c:ext>
            </c:extLst>
          </c:dPt>
          <c:dPt>
            <c:idx val="3"/>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7-40BD-D64E-A7C9-30596B68547D}"/>
              </c:ext>
            </c:extLst>
          </c:dPt>
          <c:dPt>
            <c:idx val="4"/>
            <c:invertIfNegative val="0"/>
            <c:bubble3D val="0"/>
            <c:spPr>
              <a:solidFill>
                <a:srgbClr val="016AB3"/>
              </a:solidFill>
              <a:ln w="19050">
                <a:solidFill>
                  <a:schemeClr val="lt1"/>
                </a:solidFill>
              </a:ln>
              <a:effectLst/>
            </c:spPr>
            <c:extLst>
              <c:ext xmlns:c16="http://schemas.microsoft.com/office/drawing/2014/chart" uri="{C3380CC4-5D6E-409C-BE32-E72D297353CC}">
                <c16:uniqueId val="{00000009-40BD-D64E-A7C9-30596B68547D}"/>
              </c:ext>
            </c:extLst>
          </c:dPt>
          <c:dPt>
            <c:idx val="5"/>
            <c:invertIfNegative val="0"/>
            <c:bubble3D val="0"/>
            <c:spPr>
              <a:solidFill>
                <a:srgbClr val="FF0000"/>
              </a:solidFill>
              <a:ln w="19050">
                <a:solidFill>
                  <a:schemeClr val="lt1"/>
                </a:solidFill>
              </a:ln>
              <a:effectLst/>
            </c:spPr>
            <c:extLst>
              <c:ext xmlns:c16="http://schemas.microsoft.com/office/drawing/2014/chart" uri="{C3380CC4-5D6E-409C-BE32-E72D297353CC}">
                <c16:uniqueId val="{0000000B-560B-4FCC-8227-506E2B99E45B}"/>
              </c:ext>
            </c:extLst>
          </c:dPt>
          <c:dPt>
            <c:idx val="6"/>
            <c:invertIfNegative val="0"/>
            <c:bubble3D val="0"/>
            <c:spPr>
              <a:solidFill>
                <a:srgbClr val="CC99FF"/>
              </a:solidFill>
              <a:ln w="19050">
                <a:solidFill>
                  <a:schemeClr val="lt1"/>
                </a:solidFill>
              </a:ln>
              <a:effectLst/>
            </c:spPr>
            <c:extLst>
              <c:ext xmlns:c16="http://schemas.microsoft.com/office/drawing/2014/chart" uri="{C3380CC4-5D6E-409C-BE32-E72D297353CC}">
                <c16:uniqueId val="{0000000C-D625-438B-848A-52D7776E7C2F}"/>
              </c:ext>
            </c:extLst>
          </c:dPt>
          <c:dPt>
            <c:idx val="7"/>
            <c:invertIfNegative val="0"/>
            <c:bubble3D val="0"/>
            <c:spPr>
              <a:solidFill>
                <a:srgbClr val="8FEFB4"/>
              </a:solidFill>
              <a:ln w="19050">
                <a:solidFill>
                  <a:schemeClr val="lt1"/>
                </a:solidFill>
              </a:ln>
              <a:effectLst/>
            </c:spPr>
            <c:extLst>
              <c:ext xmlns:c16="http://schemas.microsoft.com/office/drawing/2014/chart" uri="{C3380CC4-5D6E-409C-BE32-E72D297353CC}">
                <c16:uniqueId val="{0000000D-D625-438B-848A-52D7776E7C2F}"/>
              </c:ext>
            </c:extLst>
          </c:dPt>
          <c:dPt>
            <c:idx val="8"/>
            <c:invertIfNegative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11-2AAB-43D1-9FEF-C2F790D2FDB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Taxes foncières et taxe d'habitation résidences secondaires</c:v>
                </c:pt>
                <c:pt idx="1">
                  <c:v>Attributions de compensation </c:v>
                </c:pt>
                <c:pt idx="2">
                  <c:v>Produit services</c:v>
                </c:pt>
                <c:pt idx="3">
                  <c:v>Dotations</c:v>
                </c:pt>
                <c:pt idx="4">
                  <c:v>DMTO</c:v>
                </c:pt>
                <c:pt idx="5">
                  <c:v>Autres recettes</c:v>
                </c:pt>
                <c:pt idx="6">
                  <c:v>DSC</c:v>
                </c:pt>
                <c:pt idx="7">
                  <c:v>Taxe électricité</c:v>
                </c:pt>
                <c:pt idx="8">
                  <c:v>Produits financiers</c:v>
                </c:pt>
              </c:strCache>
            </c:strRef>
          </c:cat>
          <c:val>
            <c:numRef>
              <c:f>Feuil1!$B$2:$B$10</c:f>
              <c:numCache>
                <c:formatCode>0%</c:formatCode>
                <c:ptCount val="9"/>
                <c:pt idx="0">
                  <c:v>0.4717588208628648</c:v>
                </c:pt>
                <c:pt idx="1">
                  <c:v>0.18739498422860434</c:v>
                </c:pt>
                <c:pt idx="2">
                  <c:v>0.12</c:v>
                </c:pt>
                <c:pt idx="3">
                  <c:v>0.10386452315280656</c:v>
                </c:pt>
                <c:pt idx="4">
                  <c:v>4.4499999999999998E-2</c:v>
                </c:pt>
                <c:pt idx="5">
                  <c:v>3.9459730590218102E-2</c:v>
                </c:pt>
                <c:pt idx="6">
                  <c:v>1.1900000000000001E-2</c:v>
                </c:pt>
                <c:pt idx="7">
                  <c:v>0.01</c:v>
                </c:pt>
                <c:pt idx="8">
                  <c:v>0.01</c:v>
                </c:pt>
              </c:numCache>
            </c:numRef>
          </c:val>
          <c:extLst>
            <c:ext xmlns:c16="http://schemas.microsoft.com/office/drawing/2014/chart" uri="{C3380CC4-5D6E-409C-BE32-E72D297353CC}">
              <c16:uniqueId val="{0000000A-40BD-D64E-A7C9-30596B68547D}"/>
            </c:ext>
          </c:extLst>
        </c:ser>
        <c:dLbls>
          <c:showLegendKey val="0"/>
          <c:showVal val="0"/>
          <c:showCatName val="0"/>
          <c:showSerName val="0"/>
          <c:showPercent val="0"/>
          <c:showBubbleSize val="0"/>
        </c:dLbls>
        <c:gapWidth val="100"/>
        <c:axId val="2078011376"/>
        <c:axId val="2078015120"/>
      </c:barChart>
      <c:catAx>
        <c:axId val="20780113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78015120"/>
        <c:crosses val="autoZero"/>
        <c:auto val="1"/>
        <c:lblAlgn val="ctr"/>
        <c:lblOffset val="100"/>
        <c:noMultiLvlLbl val="0"/>
      </c:catAx>
      <c:valAx>
        <c:axId val="2078015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7801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47742139213449"/>
          <c:y val="0.20910499647058886"/>
          <c:w val="0.83314858466525499"/>
          <c:h val="0.6478136637368479"/>
        </c:manualLayout>
      </c:layout>
      <c:barChart>
        <c:barDir val="col"/>
        <c:grouping val="clustered"/>
        <c:varyColors val="0"/>
        <c:ser>
          <c:idx val="0"/>
          <c:order val="0"/>
          <c:tx>
            <c:strRef>
              <c:f>Feuil1!$B$1</c:f>
              <c:strCache>
                <c:ptCount val="1"/>
                <c:pt idx="0">
                  <c:v>Ventes</c:v>
                </c:pt>
              </c:strCache>
            </c:strRef>
          </c:tx>
          <c:spPr>
            <a:solidFill>
              <a:schemeClr val="accent2"/>
            </a:solidFill>
            <a:ln w="19050">
              <a:solidFill>
                <a:schemeClr val="lt1"/>
              </a:solidFill>
            </a:ln>
            <a:effectLst/>
          </c:spPr>
          <c:invertIfNegative val="0"/>
          <c:dPt>
            <c:idx val="1"/>
            <c:invertIfNegative val="0"/>
            <c:bubble3D val="0"/>
            <c:spPr>
              <a:solidFill>
                <a:srgbClr val="70AE47"/>
              </a:solidFill>
              <a:ln w="19050">
                <a:solidFill>
                  <a:schemeClr val="lt1"/>
                </a:solidFill>
              </a:ln>
              <a:effectLst/>
            </c:spPr>
            <c:extLst>
              <c:ext xmlns:c16="http://schemas.microsoft.com/office/drawing/2014/chart" uri="{C3380CC4-5D6E-409C-BE32-E72D297353CC}">
                <c16:uniqueId val="{00000001-738D-CB4B-8958-3B62F80FFDBB}"/>
              </c:ext>
            </c:extLst>
          </c:dPt>
          <c:dPt>
            <c:idx val="2"/>
            <c:invertIfNegative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738D-CB4B-8958-3B62F80FFDBB}"/>
              </c:ext>
            </c:extLst>
          </c:dPt>
          <c:dPt>
            <c:idx val="3"/>
            <c:invertIfNegative val="0"/>
            <c:bubble3D val="0"/>
            <c:spPr>
              <a:solidFill>
                <a:srgbClr val="FF0000"/>
              </a:solidFill>
              <a:ln w="19050">
                <a:solidFill>
                  <a:schemeClr val="lt1"/>
                </a:solidFill>
              </a:ln>
              <a:effectLst/>
            </c:spPr>
            <c:extLst>
              <c:ext xmlns:c16="http://schemas.microsoft.com/office/drawing/2014/chart" uri="{C3380CC4-5D6E-409C-BE32-E72D297353CC}">
                <c16:uniqueId val="{00000005-738D-CB4B-8958-3B62F80FFDBB}"/>
              </c:ext>
            </c:extLst>
          </c:dPt>
          <c:dPt>
            <c:idx val="4"/>
            <c:invertIfNegative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7-738D-CB4B-8958-3B62F80FFDBB}"/>
              </c:ext>
            </c:extLst>
          </c:dPt>
          <c:dPt>
            <c:idx val="5"/>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9-738D-CB4B-8958-3B62F80FFDBB}"/>
              </c:ext>
            </c:extLst>
          </c:dPt>
          <c:dLbls>
            <c:dLbl>
              <c:idx val="0"/>
              <c:tx>
                <c:rich>
                  <a:bodyPr/>
                  <a:lstStyle/>
                  <a:p>
                    <a:fld id="{19F0BF2E-0BAE-4050-BA52-9C59249E8482}" type="VALUE">
                      <a:rPr lang="en-US" smtClean="0"/>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38D-CB4B-8958-3B62F80FFDBB}"/>
                </c:ext>
              </c:extLst>
            </c:dLbl>
            <c:dLbl>
              <c:idx val="1"/>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8D-CB4B-8958-3B62F80FFDBB}"/>
                </c:ext>
              </c:extLst>
            </c:dLbl>
            <c:dLbl>
              <c:idx val="3"/>
              <c:tx>
                <c:rich>
                  <a:bodyPr/>
                  <a:lstStyle/>
                  <a:p>
                    <a:fld id="{806DBE96-9631-4185-886A-7CC449ABCCE5}" type="VALUE">
                      <a:rPr lang="en-US" smtClean="0"/>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38D-CB4B-8958-3B62F80FFDB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Personnel</c:v>
                </c:pt>
                <c:pt idx="1">
                  <c:v>Frais de fonctionnement</c:v>
                </c:pt>
                <c:pt idx="2">
                  <c:v>Autres dépenses</c:v>
                </c:pt>
                <c:pt idx="3">
                  <c:v>SDIS</c:v>
                </c:pt>
                <c:pt idx="4">
                  <c:v>Péréquation et pénalité SRU</c:v>
                </c:pt>
                <c:pt idx="5">
                  <c:v>Intérêts dette</c:v>
                </c:pt>
              </c:strCache>
            </c:strRef>
          </c:cat>
          <c:val>
            <c:numRef>
              <c:f>Feuil1!$B$2:$B$7</c:f>
              <c:numCache>
                <c:formatCode>0%</c:formatCode>
                <c:ptCount val="6"/>
                <c:pt idx="0">
                  <c:v>0.6</c:v>
                </c:pt>
                <c:pt idx="1">
                  <c:v>0.28999999999999998</c:v>
                </c:pt>
                <c:pt idx="2">
                  <c:v>0.03</c:v>
                </c:pt>
                <c:pt idx="3">
                  <c:v>0.03</c:v>
                </c:pt>
                <c:pt idx="4">
                  <c:v>0.03</c:v>
                </c:pt>
                <c:pt idx="5">
                  <c:v>0.02</c:v>
                </c:pt>
              </c:numCache>
            </c:numRef>
          </c:val>
          <c:extLst>
            <c:ext xmlns:c16="http://schemas.microsoft.com/office/drawing/2014/chart" uri="{C3380CC4-5D6E-409C-BE32-E72D297353CC}">
              <c16:uniqueId val="{0000000B-738D-CB4B-8958-3B62F80FFDBB}"/>
            </c:ext>
          </c:extLst>
        </c:ser>
        <c:dLbls>
          <c:showLegendKey val="0"/>
          <c:showVal val="0"/>
          <c:showCatName val="0"/>
          <c:showSerName val="0"/>
          <c:showPercent val="0"/>
          <c:showBubbleSize val="0"/>
        </c:dLbls>
        <c:gapWidth val="150"/>
        <c:axId val="1723212912"/>
        <c:axId val="1723216240"/>
      </c:barChart>
      <c:catAx>
        <c:axId val="172321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23216240"/>
        <c:crosses val="autoZero"/>
        <c:auto val="1"/>
        <c:lblAlgn val="ctr"/>
        <c:lblOffset val="100"/>
        <c:noMultiLvlLbl val="0"/>
      </c:catAx>
      <c:valAx>
        <c:axId val="1723216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2321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729316283291051E-2"/>
          <c:y val="0.14100977358171451"/>
          <c:w val="0.78367956575418019"/>
          <c:h val="0.76416961112682258"/>
        </c:manualLayout>
      </c:layout>
      <c:lineChart>
        <c:grouping val="standard"/>
        <c:varyColors val="0"/>
        <c:ser>
          <c:idx val="1"/>
          <c:order val="0"/>
          <c:tx>
            <c:strRef>
              <c:f>Feuil2!$B$4</c:f>
              <c:strCache>
                <c:ptCount val="1"/>
                <c:pt idx="0">
                  <c:v>Réalisé</c:v>
                </c:pt>
              </c:strCache>
            </c:strRef>
          </c:tx>
          <c:spPr>
            <a:ln w="28575" cap="rnd">
              <a:solidFill>
                <a:srgbClr val="EE7D31"/>
              </a:solidFill>
              <a:round/>
            </a:ln>
            <a:effectLst/>
          </c:spPr>
          <c:marker>
            <c:symbol val="none"/>
          </c:marker>
          <c:dLbls>
            <c:dLbl>
              <c:idx val="0"/>
              <c:layout>
                <c:manualLayout>
                  <c:x val="3.0098509815669142E-3"/>
                  <c:y val="-7.34399928757423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845-D34C-9D91-9BAEE455E556}"/>
                </c:ext>
              </c:extLst>
            </c:dLbl>
            <c:dLbl>
              <c:idx val="1"/>
              <c:layout>
                <c:manualLayout>
                  <c:x val="-1.5049254907834599E-2"/>
                  <c:y val="8.07839921633166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845-D34C-9D91-9BAEE455E556}"/>
                </c:ext>
              </c:extLst>
            </c:dLbl>
            <c:dLbl>
              <c:idx val="2"/>
              <c:layout>
                <c:manualLayout>
                  <c:x val="-3.3266555720873531E-2"/>
                  <c:y val="-5.83940466187823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845-D34C-9D91-9BAEE455E556}"/>
                </c:ext>
              </c:extLst>
            </c:dLbl>
            <c:dLbl>
              <c:idx val="3"/>
              <c:layout>
                <c:manualLayout>
                  <c:x val="-1.6554180398618029E-2"/>
                  <c:y val="8.81279914508908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845-D34C-9D91-9BAEE455E556}"/>
                </c:ext>
              </c:extLst>
            </c:dLbl>
            <c:dLbl>
              <c:idx val="4"/>
              <c:layout>
                <c:manualLayout>
                  <c:x val="-3.9263624552610538E-2"/>
                  <c:y val="-5.77174734560687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845-D34C-9D91-9BAEE455E556}"/>
                </c:ext>
              </c:extLst>
            </c:dLbl>
            <c:dLbl>
              <c:idx val="5"/>
              <c:layout>
                <c:manualLayout>
                  <c:x val="-3.6253773571043674E-2"/>
                  <c:y val="6.83055543187052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845-D34C-9D91-9BAEE455E556}"/>
                </c:ext>
              </c:extLst>
            </c:dLbl>
            <c:dLbl>
              <c:idx val="6"/>
              <c:layout>
                <c:manualLayout>
                  <c:x val="-2.8706512985729515E-2"/>
                  <c:y val="6.67725667508817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845-D34C-9D91-9BAEE455E556}"/>
                </c:ext>
              </c:extLst>
            </c:dLbl>
            <c:dLbl>
              <c:idx val="7"/>
              <c:layout>
                <c:manualLayout>
                  <c:x val="-3.5258034287653589E-2"/>
                  <c:y val="-8.29935528938537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845-D34C-9D91-9BAEE455E556}"/>
                </c:ext>
              </c:extLst>
            </c:dLbl>
            <c:dLbl>
              <c:idx val="8"/>
              <c:layout>
                <c:manualLayout>
                  <c:x val="-2.9679737635792975E-2"/>
                  <c:y val="6.59173088810925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845-D34C-9D91-9BAEE455E556}"/>
                </c:ext>
              </c:extLst>
            </c:dLbl>
            <c:dLbl>
              <c:idx val="9"/>
              <c:layout>
                <c:manualLayout>
                  <c:x val="-1.120316525586177E-2"/>
                  <c:y val="7.2121519080791285E-2"/>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EE7D31"/>
                        </a:solidFill>
                        <a:latin typeface="+mn-lt"/>
                        <a:ea typeface="+mn-ea"/>
                        <a:cs typeface="+mn-cs"/>
                      </a:defRPr>
                    </a:pPr>
                    <a:fld id="{C521DAF0-3061-4136-9696-BE551B912C62}" type="VALUE">
                      <a:rPr lang="en-US" sz="1100" dirty="0"/>
                      <a:pPr>
                        <a:defRPr sz="2400" b="1">
                          <a:solidFill>
                            <a:srgbClr val="EE7D31"/>
                          </a:solidFill>
                        </a:defRPr>
                      </a:pPr>
                      <a:t>[VALEUR]</a:t>
                    </a:fld>
                    <a:endParaRPr lang="fr-F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EE7D3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81F1-4A09-8B1E-14514184C144}"/>
                </c:ext>
              </c:extLst>
            </c:dLbl>
            <c:dLbl>
              <c:idx val="10"/>
              <c:layout>
                <c:manualLayout>
                  <c:x val="-2.0165697460551267E-2"/>
                  <c:y val="6.3106329195692437E-2"/>
                </c:manualLayout>
              </c:layout>
              <c:tx>
                <c:rich>
                  <a:bodyPr/>
                  <a:lstStyle/>
                  <a:p>
                    <a:r>
                      <a:rPr lang="en-US" sz="1100" b="1" dirty="0"/>
                      <a:t>799</a:t>
                    </a:r>
                    <a:endParaRPr lang="en-US" b="1"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8C6-47EF-9F95-9E76E8BC9332}"/>
                </c:ext>
              </c:extLst>
            </c:dLbl>
            <c:dLbl>
              <c:idx val="11"/>
              <c:layout>
                <c:manualLayout>
                  <c:x val="-2.4646963562895894E-2"/>
                  <c:y val="-9.4659493793538704E-2"/>
                </c:manualLayout>
              </c:layout>
              <c:tx>
                <c:rich>
                  <a:bodyPr/>
                  <a:lstStyle/>
                  <a:p>
                    <a:fld id="{7558B864-3291-498B-96C8-63F7F4BAD384}" type="VALUE">
                      <a:rPr lang="en-US" sz="2400" b="1"/>
                      <a:pPr/>
                      <a:t>[VALEUR]</a:t>
                    </a:fld>
                    <a:endParaRPr lang="fr-F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2EE5-4B35-A1AA-95EA32E3B2C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EE7D3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Feuil2!$C$3:$O$3</c:f>
              <c:numCache>
                <c:formatCode>General</c:formatCode>
                <c:ptCount val="13"/>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numCache>
            </c:numRef>
          </c:cat>
          <c:val>
            <c:numRef>
              <c:f>Feuil2!$C$4:$O$4</c:f>
              <c:numCache>
                <c:formatCode>#,##0</c:formatCode>
                <c:ptCount val="13"/>
                <c:pt idx="0">
                  <c:v>900</c:v>
                </c:pt>
                <c:pt idx="1">
                  <c:v>820</c:v>
                </c:pt>
                <c:pt idx="2">
                  <c:v>1086</c:v>
                </c:pt>
                <c:pt idx="3">
                  <c:v>954</c:v>
                </c:pt>
                <c:pt idx="4">
                  <c:v>1154</c:v>
                </c:pt>
                <c:pt idx="5">
                  <c:v>1156</c:v>
                </c:pt>
                <c:pt idx="6">
                  <c:v>1140</c:v>
                </c:pt>
                <c:pt idx="7">
                  <c:v>1313</c:v>
                </c:pt>
                <c:pt idx="8">
                  <c:v>1266</c:v>
                </c:pt>
                <c:pt idx="9">
                  <c:v>810</c:v>
                </c:pt>
                <c:pt idx="10">
                  <c:v>799</c:v>
                </c:pt>
                <c:pt idx="11">
                  <c:v>988</c:v>
                </c:pt>
              </c:numCache>
            </c:numRef>
          </c:val>
          <c:smooth val="0"/>
          <c:extLst>
            <c:ext xmlns:c16="http://schemas.microsoft.com/office/drawing/2014/chart" uri="{C3380CC4-5D6E-409C-BE32-E72D297353CC}">
              <c16:uniqueId val="{00000009-3845-D34C-9D91-9BAEE455E556}"/>
            </c:ext>
          </c:extLst>
        </c:ser>
        <c:ser>
          <c:idx val="2"/>
          <c:order val="1"/>
          <c:tx>
            <c:strRef>
              <c:f>Feuil2!$B$5</c:f>
              <c:strCache>
                <c:ptCount val="1"/>
                <c:pt idx="0">
                  <c:v>BP</c:v>
                </c:pt>
              </c:strCache>
            </c:strRef>
          </c:tx>
          <c:spPr>
            <a:ln w="28575" cap="rnd">
              <a:solidFill>
                <a:schemeClr val="accent3"/>
              </a:solidFill>
              <a:prstDash val="dash"/>
              <a:round/>
            </a:ln>
            <a:effectLst/>
          </c:spPr>
          <c:marker>
            <c:symbol val="none"/>
          </c:marker>
          <c:cat>
            <c:numRef>
              <c:f>Feuil2!$C$3:$O$3</c:f>
              <c:numCache>
                <c:formatCode>General</c:formatCode>
                <c:ptCount val="13"/>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numCache>
            </c:numRef>
          </c:cat>
          <c:val>
            <c:numRef>
              <c:f>Feuil2!$C$5:$O$5</c:f>
              <c:numCache>
                <c:formatCode>#,##0</c:formatCode>
                <c:ptCount val="13"/>
                <c:pt idx="0">
                  <c:v>850</c:v>
                </c:pt>
                <c:pt idx="1">
                  <c:v>900</c:v>
                </c:pt>
                <c:pt idx="2">
                  <c:v>780</c:v>
                </c:pt>
                <c:pt idx="3">
                  <c:v>780</c:v>
                </c:pt>
                <c:pt idx="4">
                  <c:v>800</c:v>
                </c:pt>
                <c:pt idx="5">
                  <c:v>950</c:v>
                </c:pt>
                <c:pt idx="6">
                  <c:v>950</c:v>
                </c:pt>
                <c:pt idx="7">
                  <c:v>950</c:v>
                </c:pt>
                <c:pt idx="8">
                  <c:v>1000</c:v>
                </c:pt>
                <c:pt idx="9">
                  <c:v>950</c:v>
                </c:pt>
                <c:pt idx="10">
                  <c:v>800</c:v>
                </c:pt>
                <c:pt idx="11">
                  <c:v>800</c:v>
                </c:pt>
                <c:pt idx="12">
                  <c:v>800</c:v>
                </c:pt>
              </c:numCache>
            </c:numRef>
          </c:val>
          <c:smooth val="0"/>
          <c:extLst>
            <c:ext xmlns:c16="http://schemas.microsoft.com/office/drawing/2014/chart" uri="{C3380CC4-5D6E-409C-BE32-E72D297353CC}">
              <c16:uniqueId val="{0000000A-3845-D34C-9D91-9BAEE455E556}"/>
            </c:ext>
          </c:extLst>
        </c:ser>
        <c:dLbls>
          <c:showLegendKey val="0"/>
          <c:showVal val="0"/>
          <c:showCatName val="0"/>
          <c:showSerName val="0"/>
          <c:showPercent val="0"/>
          <c:showBubbleSize val="0"/>
        </c:dLbls>
        <c:smooth val="0"/>
        <c:axId val="353068639"/>
        <c:axId val="353066559"/>
      </c:lineChart>
      <c:catAx>
        <c:axId val="353068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353066559"/>
        <c:crosses val="autoZero"/>
        <c:auto val="1"/>
        <c:lblAlgn val="ctr"/>
        <c:lblOffset val="100"/>
        <c:noMultiLvlLbl val="0"/>
      </c:catAx>
      <c:valAx>
        <c:axId val="353066559"/>
        <c:scaling>
          <c:orientation val="minMax"/>
          <c:min val="6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3068639"/>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DGF 2013-2026 </a:t>
            </a:r>
            <a:r>
              <a:rPr lang="en-US" sz="1100" dirty="0"/>
              <a:t>(en K€)</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222654199475065"/>
          <c:y val="0.18434016713031798"/>
          <c:w val="0.84069012467191606"/>
          <c:h val="0.68841116918369494"/>
        </c:manualLayout>
      </c:layout>
      <c:barChart>
        <c:barDir val="col"/>
        <c:grouping val="clustered"/>
        <c:varyColors val="0"/>
        <c:ser>
          <c:idx val="0"/>
          <c:order val="0"/>
          <c:tx>
            <c:strRef>
              <c:f>Feuil1!$B$1</c:f>
              <c:strCache>
                <c:ptCount val="1"/>
                <c:pt idx="0">
                  <c:v>Série 1</c:v>
                </c:pt>
              </c:strCache>
            </c:strRef>
          </c:tx>
          <c:spPr>
            <a:solidFill>
              <a:srgbClr val="C00000"/>
            </a:solidFill>
            <a:ln>
              <a:noFill/>
            </a:ln>
            <a:effectLst/>
          </c:spPr>
          <c:invertIfNegative val="0"/>
          <c:dPt>
            <c:idx val="8"/>
            <c:invertIfNegative val="0"/>
            <c:bubble3D val="0"/>
            <c:spPr>
              <a:solidFill>
                <a:srgbClr val="C00000"/>
              </a:solidFill>
              <a:ln>
                <a:noFill/>
              </a:ln>
              <a:effectLst/>
            </c:spPr>
            <c:extLst>
              <c:ext xmlns:c16="http://schemas.microsoft.com/office/drawing/2014/chart" uri="{C3380CC4-5D6E-409C-BE32-E72D297353CC}">
                <c16:uniqueId val="{00000001-37DE-44DB-BED3-B2E6E94F7655}"/>
              </c:ext>
            </c:extLst>
          </c:dPt>
          <c:dPt>
            <c:idx val="9"/>
            <c:invertIfNegative val="0"/>
            <c:bubble3D val="0"/>
            <c:spPr>
              <a:solidFill>
                <a:srgbClr val="C00000"/>
              </a:solidFill>
              <a:ln>
                <a:noFill/>
              </a:ln>
              <a:effectLst/>
            </c:spPr>
            <c:extLst>
              <c:ext xmlns:c16="http://schemas.microsoft.com/office/drawing/2014/chart" uri="{C3380CC4-5D6E-409C-BE32-E72D297353CC}">
                <c16:uniqueId val="{00000003-37DE-44DB-BED3-B2E6E94F7655}"/>
              </c:ext>
            </c:extLst>
          </c:dPt>
          <c:dPt>
            <c:idx val="10"/>
            <c:invertIfNegative val="0"/>
            <c:bubble3D val="0"/>
            <c:spPr>
              <a:solidFill>
                <a:srgbClr val="C00000"/>
              </a:solidFill>
              <a:ln>
                <a:noFill/>
              </a:ln>
              <a:effectLst/>
            </c:spPr>
            <c:extLst>
              <c:ext xmlns:c16="http://schemas.microsoft.com/office/drawing/2014/chart" uri="{C3380CC4-5D6E-409C-BE32-E72D297353CC}">
                <c16:uniqueId val="{00000004-EF69-400B-9F84-F271AD2EC572}"/>
              </c:ext>
            </c:extLst>
          </c:dPt>
          <c:dPt>
            <c:idx val="12"/>
            <c:invertIfNegative val="0"/>
            <c:bubble3D val="0"/>
            <c:spPr>
              <a:solidFill>
                <a:srgbClr val="016AB3"/>
              </a:solidFill>
              <a:ln>
                <a:noFill/>
              </a:ln>
              <a:effectLst/>
            </c:spPr>
            <c:extLst>
              <c:ext xmlns:c16="http://schemas.microsoft.com/office/drawing/2014/chart" uri="{C3380CC4-5D6E-409C-BE32-E72D297353CC}">
                <c16:uniqueId val="{00000007-21B6-47AA-BDDA-B393E0DEF302}"/>
              </c:ext>
            </c:extLst>
          </c:dPt>
          <c:dLbls>
            <c:dLbl>
              <c:idx val="0"/>
              <c:layout>
                <c:manualLayout>
                  <c:x val="6.2500000000000003E-3"/>
                  <c:y val="-8.5669802945962121E-3"/>
                </c:manualLayout>
              </c:layout>
              <c:tx>
                <c:rich>
                  <a:bodyPr/>
                  <a:lstStyle/>
                  <a:p>
                    <a:fld id="{4CF9CFD3-BCA1-4AE8-B472-71B6741BE152}" type="VALUE">
                      <a:rPr lang="en-US" b="1"/>
                      <a:pPr/>
                      <a:t>[VALEUR]</a:t>
                    </a:fld>
                    <a:endParaRPr lang="fr-F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37DE-44DB-BED3-B2E6E94F7655}"/>
                </c:ext>
              </c:extLst>
            </c:dLbl>
            <c:dLbl>
              <c:idx val="4"/>
              <c:layout>
                <c:manualLayout>
                  <c:x val="0"/>
                  <c:y val="-1.28504704418942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7DE-44DB-BED3-B2E6E94F7655}"/>
                </c:ext>
              </c:extLst>
            </c:dLbl>
            <c:dLbl>
              <c:idx val="5"/>
              <c:layout>
                <c:manualLayout>
                  <c:x val="-7.638800644811996E-17"/>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7DE-44DB-BED3-B2E6E94F7655}"/>
                </c:ext>
              </c:extLst>
            </c:dLbl>
            <c:dLbl>
              <c:idx val="6"/>
              <c:layout>
                <c:manualLayout>
                  <c:x val="-6.2500000000000767E-3"/>
                  <c:y val="-4.283490147298095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7DE-44DB-BED3-B2E6E94F7655}"/>
                </c:ext>
              </c:extLst>
            </c:dLbl>
            <c:dLbl>
              <c:idx val="7"/>
              <c:layout>
                <c:manualLayout>
                  <c:x val="8.3333333333333332E-3"/>
                  <c:y val="8.566980294596113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7DE-44DB-BED3-B2E6E94F7655}"/>
                </c:ext>
              </c:extLst>
            </c:dLbl>
            <c:dLbl>
              <c:idx val="8"/>
              <c:layout>
                <c:manualLayout>
                  <c:x val="2.0833333333333333E-3"/>
                  <c:y val="2.14174507364904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7DE-44DB-BED3-B2E6E94F7655}"/>
                </c:ext>
              </c:extLst>
            </c:dLbl>
            <c:dLbl>
              <c:idx val="9"/>
              <c:layout>
                <c:manualLayout>
                  <c:x val="-1.5277601289623992E-16"/>
                  <c:y val="1.7133960589192383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E7D7310D-5185-4E62-904C-9C0558D287A8}" type="VALUE">
                      <a:rPr lang="en-US" sz="1050" b="1" dirty="0">
                        <a:solidFill>
                          <a:schemeClr val="tx1"/>
                        </a:solidFill>
                      </a:rPr>
                      <a:pPr>
                        <a:defRPr sz="1200" b="1">
                          <a:solidFill>
                            <a:schemeClr val="tx1"/>
                          </a:solidFill>
                        </a:defRPr>
                      </a:pPr>
                      <a:t>[VALEUR]</a:t>
                    </a:fld>
                    <a:endParaRPr lang="fr-F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37DE-44DB-BED3-B2E6E94F7655}"/>
                </c:ext>
              </c:extLst>
            </c:dLbl>
            <c:dLbl>
              <c:idx val="10"/>
              <c:layout/>
              <c:tx>
                <c:rich>
                  <a:bodyPr/>
                  <a:lstStyle/>
                  <a:p>
                    <a:fld id="{477EC66A-A2B8-4AE5-8910-17E5BB5711CB}" type="VALUE">
                      <a:rPr lang="en-US" sz="1050">
                        <a:solidFill>
                          <a:schemeClr val="tx1"/>
                        </a:solidFill>
                      </a:rPr>
                      <a:pPr/>
                      <a:t>[VALEUR]</a:t>
                    </a:fld>
                    <a:endParaRPr lang="fr-F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EF69-400B-9F84-F271AD2EC572}"/>
                </c:ext>
              </c:extLst>
            </c:dLbl>
            <c:dLbl>
              <c:idx val="1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21B6-47AA-BDDA-B393E0DEF302}"/>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Feuil1!$A$2:$A$14</c:f>
              <c:numCache>
                <c:formatCode>General</c:formatCode>
                <c:ptCount val="13"/>
                <c:pt idx="0">
                  <c:v>2013</c:v>
                </c:pt>
                <c:pt idx="1">
                  <c:v>2014</c:v>
                </c:pt>
                <c:pt idx="2">
                  <c:v>2015</c:v>
                </c:pt>
                <c:pt idx="3">
                  <c:v>2016</c:v>
                </c:pt>
                <c:pt idx="4">
                  <c:v>2017</c:v>
                </c:pt>
                <c:pt idx="5">
                  <c:v>2018</c:v>
                </c:pt>
                <c:pt idx="6">
                  <c:v>2019</c:v>
                </c:pt>
                <c:pt idx="7">
                  <c:v>2020</c:v>
                </c:pt>
                <c:pt idx="8">
                  <c:v>2022</c:v>
                </c:pt>
                <c:pt idx="9">
                  <c:v>2023</c:v>
                </c:pt>
                <c:pt idx="10">
                  <c:v>2024</c:v>
                </c:pt>
                <c:pt idx="11">
                  <c:v>2025</c:v>
                </c:pt>
                <c:pt idx="12">
                  <c:v>2026</c:v>
                </c:pt>
              </c:numCache>
            </c:numRef>
          </c:cat>
          <c:val>
            <c:numRef>
              <c:f>Feuil1!$B$2:$B$14</c:f>
              <c:numCache>
                <c:formatCode>#,##0</c:formatCode>
                <c:ptCount val="13"/>
                <c:pt idx="0">
                  <c:v>2895</c:v>
                </c:pt>
                <c:pt idx="1">
                  <c:v>2587</c:v>
                </c:pt>
                <c:pt idx="2">
                  <c:v>2089</c:v>
                </c:pt>
                <c:pt idx="3">
                  <c:v>1657</c:v>
                </c:pt>
                <c:pt idx="4">
                  <c:v>1405</c:v>
                </c:pt>
                <c:pt idx="5">
                  <c:v>1343</c:v>
                </c:pt>
                <c:pt idx="6">
                  <c:v>1291</c:v>
                </c:pt>
                <c:pt idx="7">
                  <c:v>1212</c:v>
                </c:pt>
                <c:pt idx="8">
                  <c:v>1118</c:v>
                </c:pt>
                <c:pt idx="9">
                  <c:v>1115</c:v>
                </c:pt>
                <c:pt idx="10">
                  <c:v>1099</c:v>
                </c:pt>
                <c:pt idx="11">
                  <c:v>1046</c:v>
                </c:pt>
                <c:pt idx="12">
                  <c:v>1015</c:v>
                </c:pt>
              </c:numCache>
            </c:numRef>
          </c:val>
          <c:extLst>
            <c:ext xmlns:c16="http://schemas.microsoft.com/office/drawing/2014/chart" uri="{C3380CC4-5D6E-409C-BE32-E72D297353CC}">
              <c16:uniqueId val="{0000000C-37DE-44DB-BED3-B2E6E94F7655}"/>
            </c:ext>
          </c:extLst>
        </c:ser>
        <c:dLbls>
          <c:showLegendKey val="0"/>
          <c:showVal val="0"/>
          <c:showCatName val="0"/>
          <c:showSerName val="0"/>
          <c:showPercent val="0"/>
          <c:showBubbleSize val="0"/>
        </c:dLbls>
        <c:gapWidth val="219"/>
        <c:overlap val="-27"/>
        <c:axId val="397990079"/>
        <c:axId val="397988415"/>
      </c:barChart>
      <c:catAx>
        <c:axId val="397990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97988415"/>
        <c:crosses val="autoZero"/>
        <c:auto val="1"/>
        <c:lblAlgn val="ctr"/>
        <c:lblOffset val="100"/>
        <c:noMultiLvlLbl val="0"/>
      </c:catAx>
      <c:valAx>
        <c:axId val="397988415"/>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979900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solidFill>
                  <a:sysClr val="windowText" lastClr="000000"/>
                </a:solidFill>
              </a:rPr>
              <a:t>Évolution</a:t>
            </a:r>
            <a:r>
              <a:rPr lang="en-US" dirty="0">
                <a:solidFill>
                  <a:sysClr val="windowText" lastClr="000000"/>
                </a:solidFill>
              </a:rPr>
              <a:t> de la masse </a:t>
            </a:r>
            <a:r>
              <a:rPr lang="en-US" dirty="0" err="1">
                <a:solidFill>
                  <a:sysClr val="windowText" lastClr="000000"/>
                </a:solidFill>
              </a:rPr>
              <a:t>salariale</a:t>
            </a:r>
            <a:r>
              <a:rPr lang="en-US" dirty="0">
                <a:solidFill>
                  <a:sysClr val="windowText" lastClr="000000"/>
                </a:solidFill>
              </a:rPr>
              <a:t> 2013-2026 (</a:t>
            </a:r>
            <a:r>
              <a:rPr lang="en-US" dirty="0" err="1">
                <a:solidFill>
                  <a:sysClr val="windowText" lastClr="000000"/>
                </a:solidFill>
              </a:rPr>
              <a:t>en</a:t>
            </a:r>
            <a:r>
              <a:rPr lang="en-US" dirty="0">
                <a:solidFill>
                  <a:sysClr val="windowText" lastClr="000000"/>
                </a:solidFill>
              </a:rPr>
              <a:t> M€)</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Evolution masse salariale 2013-2025 (en K€)</c:v>
                </c:pt>
              </c:strCache>
            </c:strRef>
          </c:tx>
          <c:spPr>
            <a:solidFill>
              <a:srgbClr val="EE7D31"/>
            </a:solidFill>
            <a:ln>
              <a:noFill/>
            </a:ln>
            <a:effectLst/>
          </c:spPr>
          <c:invertIfNegative val="0"/>
          <c:dPt>
            <c:idx val="11"/>
            <c:invertIfNegative val="0"/>
            <c:bubble3D val="0"/>
            <c:spPr>
              <a:solidFill>
                <a:schemeClr val="accent2"/>
              </a:solidFill>
              <a:ln>
                <a:noFill/>
              </a:ln>
              <a:effectLst/>
            </c:spPr>
            <c:extLst>
              <c:ext xmlns:c16="http://schemas.microsoft.com/office/drawing/2014/chart" uri="{C3380CC4-5D6E-409C-BE32-E72D297353CC}">
                <c16:uniqueId val="{00000002-DC99-48C8-8E0E-764DC050539E}"/>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4-79F0-405B-93F1-82D10F7897B3}"/>
              </c:ext>
            </c:extLst>
          </c:dPt>
          <c:dPt>
            <c:idx val="14"/>
            <c:invertIfNegative val="0"/>
            <c:bubble3D val="0"/>
            <c:spPr>
              <a:solidFill>
                <a:srgbClr val="016AB3"/>
              </a:solidFill>
              <a:ln>
                <a:noFill/>
              </a:ln>
              <a:effectLst/>
            </c:spPr>
            <c:extLst>
              <c:ext xmlns:c16="http://schemas.microsoft.com/office/drawing/2014/chart" uri="{C3380CC4-5D6E-409C-BE32-E72D297353CC}">
                <c16:uniqueId val="{00000005-3123-4BA5-9664-DE7BB1FF3E6D}"/>
              </c:ext>
            </c:extLst>
          </c:dPt>
          <c:dLbls>
            <c:dLbl>
              <c:idx val="14"/>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fld id="{824721AA-FFEE-423E-AAF9-586CD959ABD4}" type="VALUE">
                      <a:rPr lang="en-US" sz="1800" b="1"/>
                      <a:pPr>
                        <a:defRPr sz="1800"/>
                      </a:pPr>
                      <a:t>[VALEUR]</a:t>
                    </a:fld>
                    <a:endParaRPr lang="fr-F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3123-4BA5-9664-DE7BB1FF3E6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Feuil1!$A$2:$A$16</c:f>
              <c:numCache>
                <c:formatCode>General</c:formatCode>
                <c:ptCount val="15"/>
                <c:pt idx="0">
                  <c:v>2008</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cat>
          <c:val>
            <c:numRef>
              <c:f>Feuil1!$B$2:$B$16</c:f>
              <c:numCache>
                <c:formatCode>0.0</c:formatCode>
                <c:ptCount val="15"/>
                <c:pt idx="0">
                  <c:v>10.9</c:v>
                </c:pt>
                <c:pt idx="1">
                  <c:v>11.6</c:v>
                </c:pt>
                <c:pt idx="2">
                  <c:v>11.8</c:v>
                </c:pt>
                <c:pt idx="3">
                  <c:v>11.7</c:v>
                </c:pt>
                <c:pt idx="4">
                  <c:v>11</c:v>
                </c:pt>
                <c:pt idx="5">
                  <c:v>9.8000000000000007</c:v>
                </c:pt>
                <c:pt idx="6">
                  <c:v>10.4</c:v>
                </c:pt>
                <c:pt idx="7">
                  <c:v>10.5</c:v>
                </c:pt>
                <c:pt idx="8">
                  <c:v>10.6</c:v>
                </c:pt>
                <c:pt idx="9">
                  <c:v>10.8</c:v>
                </c:pt>
                <c:pt idx="10">
                  <c:v>10.7</c:v>
                </c:pt>
                <c:pt idx="11">
                  <c:v>10.7</c:v>
                </c:pt>
                <c:pt idx="12">
                  <c:v>11</c:v>
                </c:pt>
                <c:pt idx="13">
                  <c:v>11</c:v>
                </c:pt>
                <c:pt idx="14">
                  <c:v>11.6</c:v>
                </c:pt>
              </c:numCache>
            </c:numRef>
          </c:val>
          <c:extLst>
            <c:ext xmlns:c16="http://schemas.microsoft.com/office/drawing/2014/chart" uri="{C3380CC4-5D6E-409C-BE32-E72D297353CC}">
              <c16:uniqueId val="{00000000-5996-40A9-BDF3-74591DDF5905}"/>
            </c:ext>
          </c:extLst>
        </c:ser>
        <c:dLbls>
          <c:showLegendKey val="0"/>
          <c:showVal val="0"/>
          <c:showCatName val="0"/>
          <c:showSerName val="0"/>
          <c:showPercent val="0"/>
          <c:showBubbleSize val="0"/>
        </c:dLbls>
        <c:gapWidth val="219"/>
        <c:overlap val="-27"/>
        <c:axId val="1984582864"/>
        <c:axId val="1984580784"/>
      </c:barChart>
      <c:catAx>
        <c:axId val="198458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84580784"/>
        <c:crosses val="autoZero"/>
        <c:auto val="1"/>
        <c:lblAlgn val="ctr"/>
        <c:lblOffset val="100"/>
        <c:noMultiLvlLbl val="0"/>
      </c:catAx>
      <c:valAx>
        <c:axId val="19845807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84582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[Classeur3]Feuil2!Tableau croisé dynamique2</c:name>
    <c:fmtId val="5"/>
  </c:pivotSource>
  <c:chart>
    <c:autoTitleDeleted val="1"/>
    <c:pivotFmts>
      <c:pivotFmt>
        <c:idx val="0"/>
      </c:pivotFmt>
      <c:pivotFmt>
        <c:idx val="1"/>
        <c:spPr>
          <a:solidFill>
            <a:schemeClr val="accent1"/>
          </a:solidFill>
          <a:ln w="19050">
            <a:solidFill>
              <a:schemeClr val="lt1"/>
            </a:solidFill>
          </a:ln>
          <a:effectLst/>
        </c:spPr>
        <c:marker>
          <c:spPr>
            <a:solidFill>
              <a:schemeClr val="accent1"/>
            </a:solidFill>
            <a:ln w="9525">
              <a:solidFill>
                <a:schemeClr val="accent1"/>
              </a:solidFill>
            </a:ln>
            <a:effectLst/>
          </c:spPr>
        </c:marker>
        <c:dLbl>
          <c:idx val="0"/>
          <c:dLblPos val="inEnd"/>
          <c:showLegendKey val="0"/>
          <c:showVal val="0"/>
          <c:showCatName val="1"/>
          <c:showSerName val="0"/>
          <c:showPercent val="1"/>
          <c:showBubbleSize val="0"/>
          <c:extLst>
            <c:ext xmlns:c15="http://schemas.microsoft.com/office/drawing/2012/chart" uri="{CE6537A1-D6FC-4f65-9D91-7224C49458BB}"/>
          </c:extLst>
        </c:dLbl>
      </c:pivotFmt>
      <c:pivotFmt>
        <c:idx val="2"/>
        <c:dLbl>
          <c:idx val="0"/>
          <c:layout>
            <c:manualLayout>
              <c:x val="-6.2494327246527337E-3"/>
              <c:y val="-3.5575240594925635E-3"/>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3"/>
        <c:dLbl>
          <c:idx val="0"/>
          <c:layout>
            <c:manualLayout>
              <c:x val="2.4357703950107841E-2"/>
              <c:y val="-1.6453047535724703E-2"/>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4"/>
        <c:dLbl>
          <c:idx val="0"/>
          <c:layout>
            <c:manualLayout>
              <c:x val="-5.1265222863184884E-2"/>
              <c:y val="6.2474482356372121E-3"/>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5"/>
        <c:dLbl>
          <c:idx val="0"/>
          <c:layout>
            <c:manualLayout>
              <c:x val="-5.5232641374373656E-2"/>
              <c:y val="5.8068314377369409E-2"/>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6"/>
        <c:dLbl>
          <c:idx val="0"/>
          <c:layout>
            <c:manualLayout>
              <c:x val="-2.6559621223817623E-2"/>
              <c:y val="0.10520195392242636"/>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7"/>
        <c:dLbl>
          <c:idx val="0"/>
          <c:layout>
            <c:manualLayout>
              <c:x val="-6.2058659779827011E-2"/>
              <c:y val="-6.6779673374161727E-2"/>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8"/>
        <c:dLbl>
          <c:idx val="0"/>
          <c:layout>
            <c:manualLayout>
              <c:x val="-4.8206006334770525E-3"/>
              <c:y val="-0.10857392825896771"/>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9"/>
        <c:dLbl>
          <c:idx val="0"/>
          <c:layout>
            <c:manualLayout>
              <c:x val="4.6674970439055892E-2"/>
              <c:y val="-6.9829059829059986E-2"/>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10"/>
        <c:dLbl>
          <c:idx val="0"/>
          <c:layout>
            <c:manualLayout>
              <c:x val="4.9450178579666444E-2"/>
              <c:y val="-0.13421495389999327"/>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6.2494327246527337E-3"/>
              <c:y val="-3.5575240594925635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dLbl>
          <c:idx val="0"/>
          <c:layout>
            <c:manualLayout>
              <c:x val="4.9450178579666444E-2"/>
              <c:y val="-0.1342149538999932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dLbl>
          <c:idx val="0"/>
          <c:layout>
            <c:manualLayout>
              <c:x val="4.6674970439055892E-2"/>
              <c:y val="-6.982905982905998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6.2058659779827011E-2"/>
              <c:y val="-6.677967337416172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layout>
            <c:manualLayout>
              <c:x val="-2.6559621223817623E-2"/>
              <c:y val="0.10520195392242636"/>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dLbl>
          <c:idx val="0"/>
          <c:layout>
            <c:manualLayout>
              <c:x val="-5.5232641374373656E-2"/>
              <c:y val="5.806831437736940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5.1265222863184884E-2"/>
              <c:y val="6.247448235637212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2.4357703950107841E-2"/>
              <c:y val="-1.645304753572470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6.2494327246527337E-3"/>
              <c:y val="-3.5575240594925635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4.9450178579666444E-2"/>
              <c:y val="-0.1342149538999932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4.6674970439055892E-2"/>
              <c:y val="-6.982905982905998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6.2058659779827011E-2"/>
              <c:y val="-6.677967337416172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2.6559621223817623E-2"/>
              <c:y val="0.10520195392242636"/>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6"/>
        <c:spPr>
          <a:solidFill>
            <a:schemeClr val="accent1"/>
          </a:solidFill>
          <a:ln w="19050">
            <a:solidFill>
              <a:schemeClr val="lt1"/>
            </a:solidFill>
          </a:ln>
          <a:effectLst/>
        </c:spPr>
        <c:dLbl>
          <c:idx val="0"/>
          <c:layout>
            <c:manualLayout>
              <c:x val="-5.5232641374373656E-2"/>
              <c:y val="5.806831437736940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5.1265222863184884E-2"/>
              <c:y val="6.2474482356372121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2.4357703950107841E-2"/>
              <c:y val="-1.645304753572470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Lst>
        </c:dLbl>
      </c:pivotFmt>
    </c:pivotFmts>
    <c:plotArea>
      <c:layout>
        <c:manualLayout>
          <c:layoutTarget val="inner"/>
          <c:xMode val="edge"/>
          <c:yMode val="edge"/>
          <c:x val="0.18950544608428804"/>
          <c:y val="9.4821825950965027E-2"/>
          <c:w val="0.70279492142326738"/>
          <c:h val="0.7324784170501708"/>
        </c:manualLayout>
      </c:layout>
      <c:pieChart>
        <c:varyColors val="1"/>
        <c:dLbls>
          <c:dLblPos val="inEnd"/>
          <c:showLegendKey val="0"/>
          <c:showVal val="0"/>
          <c:showCatName val="1"/>
          <c:showSerName val="0"/>
          <c:showPercent val="0"/>
          <c:showBubbleSize val="0"/>
          <c:showLeaderLines val="0"/>
        </c:dLbls>
        <c:firstSliceAng val="0"/>
      </c:pieChart>
      <c:spPr>
        <a:noFill/>
        <a:ln>
          <a:noFill/>
        </a:ln>
        <a:effectLst/>
      </c:spPr>
    </c:plotArea>
    <c:legend>
      <c:legendPos val="r"/>
      <c:layout>
        <c:manualLayout>
          <c:xMode val="edge"/>
          <c:yMode val="edge"/>
          <c:x val="0.16855565497494623"/>
          <c:y val="0.81257807881085908"/>
          <c:w val="0.78457426628489624"/>
          <c:h val="0.15979312339771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Répartition de la masse salariale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FBB2-4124-AB50-E690D310B3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B2-4124-AB50-E690D310B3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B2-4124-AB50-E690D310B3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BB2-4124-AB50-E690D310B3A0}"/>
              </c:ext>
            </c:extLst>
          </c:dPt>
          <c:dPt>
            <c:idx val="4"/>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9-FBB2-4124-AB50-E690D310B3A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BB2-4124-AB50-E690D310B3A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BB2-4124-AB50-E690D310B3A0}"/>
              </c:ext>
            </c:extLst>
          </c:dPt>
          <c:dPt>
            <c:idx val="7"/>
            <c:bubble3D val="0"/>
            <c:spPr>
              <a:solidFill>
                <a:srgbClr val="E3001B"/>
              </a:solidFill>
              <a:ln w="19050">
                <a:solidFill>
                  <a:schemeClr val="lt1"/>
                </a:solidFill>
              </a:ln>
              <a:effectLst/>
            </c:spPr>
            <c:extLst>
              <c:ext xmlns:c16="http://schemas.microsoft.com/office/drawing/2014/chart" uri="{C3380CC4-5D6E-409C-BE32-E72D297353CC}">
                <c16:uniqueId val="{0000000F-FBB2-4124-AB50-E690D310B3A0}"/>
              </c:ext>
            </c:extLst>
          </c:dPt>
          <c:dLbls>
            <c:dLbl>
              <c:idx val="0"/>
              <c:layout>
                <c:manualLayout>
                  <c:x val="3.5362070418526403E-2"/>
                  <c:y val="1.11901310967763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BB2-4124-AB50-E690D310B3A0}"/>
                </c:ext>
              </c:extLst>
            </c:dLbl>
            <c:dLbl>
              <c:idx val="1"/>
              <c:layout>
                <c:manualLayout>
                  <c:x val="0.15716866195895354"/>
                  <c:y val="-4.69827319170464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BB2-4124-AB50-E690D310B3A0}"/>
                </c:ext>
              </c:extLst>
            </c:dLbl>
            <c:dLbl>
              <c:idx val="2"/>
              <c:layout>
                <c:manualLayout>
                  <c:x val="-6.4994267741776482E-2"/>
                  <c:y val="-1.303450212878910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BB2-4124-AB50-E690D310B3A0}"/>
                </c:ext>
              </c:extLst>
            </c:dLbl>
            <c:dLbl>
              <c:idx val="3"/>
              <c:layout>
                <c:manualLayout>
                  <c:x val="-7.1098923989142901E-2"/>
                  <c:y val="4.511754682001490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BB2-4124-AB50-E690D310B3A0}"/>
                </c:ext>
              </c:extLst>
            </c:dLbl>
            <c:dLbl>
              <c:idx val="4"/>
              <c:layout>
                <c:manualLayout>
                  <c:x val="-0.12979867927498465"/>
                  <c:y val="1.83866552948410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BB2-4124-AB50-E690D310B3A0}"/>
                </c:ext>
              </c:extLst>
            </c:dLbl>
            <c:dLbl>
              <c:idx val="5"/>
              <c:layout>
                <c:manualLayout>
                  <c:x val="-0.13721897226413865"/>
                  <c:y val="1.51979405339713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BB2-4124-AB50-E690D310B3A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Feuil2!$C$5:$C$12</c:f>
              <c:strCache>
                <c:ptCount val="8"/>
                <c:pt idx="0">
                  <c:v>Education/Enfance</c:v>
                </c:pt>
                <c:pt idx="1">
                  <c:v>Cadre de vie</c:v>
                </c:pt>
                <c:pt idx="2">
                  <c:v>Culture et sports</c:v>
                </c:pt>
                <c:pt idx="3">
                  <c:v>Services supports</c:v>
                </c:pt>
                <c:pt idx="4">
                  <c:v>Sécurité</c:v>
                </c:pt>
                <c:pt idx="5">
                  <c:v>Social</c:v>
                </c:pt>
                <c:pt idx="6">
                  <c:v>Missions Etat</c:v>
                </c:pt>
                <c:pt idx="7">
                  <c:v>Santé et développement économique</c:v>
                </c:pt>
              </c:strCache>
            </c:strRef>
          </c:cat>
          <c:val>
            <c:numRef>
              <c:f>Feuil2!$D$5:$D$12</c:f>
              <c:numCache>
                <c:formatCode>0.00%</c:formatCode>
                <c:ptCount val="8"/>
                <c:pt idx="0">
                  <c:v>0.34970000000000001</c:v>
                </c:pt>
                <c:pt idx="1">
                  <c:v>0.25950000000000001</c:v>
                </c:pt>
                <c:pt idx="2">
                  <c:v>0.1196</c:v>
                </c:pt>
                <c:pt idx="3">
                  <c:v>0.11890000000000001</c:v>
                </c:pt>
                <c:pt idx="4">
                  <c:v>7.7200000000000005E-2</c:v>
                </c:pt>
                <c:pt idx="5">
                  <c:v>4.82E-2</c:v>
                </c:pt>
                <c:pt idx="6">
                  <c:v>1.9300000000000001E-2</c:v>
                </c:pt>
                <c:pt idx="7">
                  <c:v>7.7000000000000002E-3</c:v>
                </c:pt>
              </c:numCache>
            </c:numRef>
          </c:val>
          <c:extLst>
            <c:ext xmlns:c16="http://schemas.microsoft.com/office/drawing/2014/chart" uri="{C3380CC4-5D6E-409C-BE32-E72D297353CC}">
              <c16:uniqueId val="{00000010-FBB2-4124-AB50-E690D310B3A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4323983100571316"/>
          <c:y val="0.82856752462242678"/>
          <c:w val="0.80439356524200312"/>
          <c:h val="0.1527732782666634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i="0" baseline="0" dirty="0">
                <a:solidFill>
                  <a:schemeClr val="tx1"/>
                </a:solidFill>
                <a:effectLst/>
              </a:rPr>
              <a:t>Impact </a:t>
            </a:r>
            <a:r>
              <a:rPr lang="en-US" sz="1800" b="1" i="0" baseline="0" dirty="0" err="1">
                <a:solidFill>
                  <a:schemeClr val="tx1"/>
                </a:solidFill>
                <a:effectLst/>
              </a:rPr>
              <a:t>cumulé</a:t>
            </a:r>
            <a:r>
              <a:rPr lang="en-US" sz="1800" b="1" i="0" baseline="0" dirty="0">
                <a:solidFill>
                  <a:schemeClr val="tx1"/>
                </a:solidFill>
                <a:effectLst/>
              </a:rPr>
              <a:t> de la </a:t>
            </a:r>
            <a:r>
              <a:rPr lang="en-US" sz="1800" b="1" i="0" baseline="0" dirty="0" err="1">
                <a:solidFill>
                  <a:schemeClr val="tx1"/>
                </a:solidFill>
                <a:effectLst/>
              </a:rPr>
              <a:t>baisse</a:t>
            </a:r>
            <a:r>
              <a:rPr lang="en-US" sz="1800" b="1" i="0" baseline="0" dirty="0">
                <a:solidFill>
                  <a:schemeClr val="tx1"/>
                </a:solidFill>
                <a:effectLst/>
              </a:rPr>
              <a:t> de la DGF, de la </a:t>
            </a:r>
            <a:r>
              <a:rPr lang="en-US" sz="1800" b="1" i="0" baseline="0" dirty="0" err="1">
                <a:solidFill>
                  <a:schemeClr val="tx1"/>
                </a:solidFill>
                <a:effectLst/>
              </a:rPr>
              <a:t>hausse</a:t>
            </a:r>
            <a:r>
              <a:rPr lang="en-US" sz="1800" b="1" i="0" baseline="0" dirty="0">
                <a:solidFill>
                  <a:schemeClr val="tx1"/>
                </a:solidFill>
                <a:effectLst/>
              </a:rPr>
              <a:t> de la </a:t>
            </a:r>
            <a:r>
              <a:rPr lang="en-US" sz="1800" b="1" i="0" baseline="0" dirty="0" err="1">
                <a:solidFill>
                  <a:schemeClr val="tx1"/>
                </a:solidFill>
                <a:effectLst/>
              </a:rPr>
              <a:t>péréquation</a:t>
            </a:r>
            <a:r>
              <a:rPr lang="en-US" sz="1800" b="1" i="0" baseline="0" dirty="0">
                <a:solidFill>
                  <a:schemeClr val="tx1"/>
                </a:solidFill>
                <a:effectLst/>
              </a:rPr>
              <a:t> et du </a:t>
            </a:r>
            <a:r>
              <a:rPr lang="en-US" sz="1800" b="1" i="0" baseline="0" dirty="0" err="1">
                <a:solidFill>
                  <a:schemeClr val="tx1"/>
                </a:solidFill>
                <a:effectLst/>
              </a:rPr>
              <a:t>prélèvement</a:t>
            </a:r>
            <a:r>
              <a:rPr lang="en-US" sz="1800" b="1" i="0" baseline="0" dirty="0">
                <a:solidFill>
                  <a:schemeClr val="tx1"/>
                </a:solidFill>
                <a:effectLst/>
              </a:rPr>
              <a:t> SRU sur le budget Ville 2013-2026 (</a:t>
            </a:r>
            <a:r>
              <a:rPr lang="en-US" sz="1800" b="1" i="0" baseline="0" dirty="0" err="1">
                <a:solidFill>
                  <a:schemeClr val="tx1"/>
                </a:solidFill>
                <a:effectLst/>
              </a:rPr>
              <a:t>en</a:t>
            </a:r>
            <a:r>
              <a:rPr lang="en-US" sz="1800" b="1" i="0" baseline="0" dirty="0">
                <a:solidFill>
                  <a:schemeClr val="tx1"/>
                </a:solidFill>
                <a:effectLst/>
              </a:rPr>
              <a:t> K€) </a:t>
            </a:r>
            <a:endParaRPr lang="fr-FR" dirty="0">
              <a:solidFill>
                <a:schemeClr val="tx1"/>
              </a:solidFill>
              <a:effectLst/>
            </a:endParaRPr>
          </a:p>
        </c:rich>
      </c:tx>
      <c:layout>
        <c:manualLayout>
          <c:xMode val="edge"/>
          <c:yMode val="edge"/>
          <c:x val="0.15289643129071001"/>
          <c:y val="1.025516519832978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1464735624512441E-2"/>
          <c:y val="0.2327069248743204"/>
          <c:w val="0.87483139512578911"/>
          <c:h val="0.6414051352807022"/>
        </c:manualLayout>
      </c:layout>
      <c:barChart>
        <c:barDir val="col"/>
        <c:grouping val="stacked"/>
        <c:varyColors val="0"/>
        <c:ser>
          <c:idx val="0"/>
          <c:order val="0"/>
          <c:tx>
            <c:strRef>
              <c:f>Feuil1!$B$1</c:f>
              <c:strCache>
                <c:ptCount val="1"/>
                <c:pt idx="0">
                  <c:v>DGF</c:v>
                </c:pt>
              </c:strCache>
            </c:strRef>
          </c:tx>
          <c:spPr>
            <a:solidFill>
              <a:srgbClr val="EE7D31"/>
            </a:solidFill>
            <a:ln>
              <a:noFill/>
            </a:ln>
            <a:effectLst/>
          </c:spPr>
          <c:invertIfNegative val="0"/>
          <c:cat>
            <c:numRef>
              <c:f>Feuil1!$A$2:$A$15</c:f>
              <c:numCache>
                <c:formatCode>General</c:formatCod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numCache>
            </c:numRef>
          </c:cat>
          <c:val>
            <c:numRef>
              <c:f>Feuil1!$B$2:$B$15</c:f>
              <c:numCache>
                <c:formatCode>General</c:formatCode>
                <c:ptCount val="14"/>
                <c:pt idx="0">
                  <c:v>0</c:v>
                </c:pt>
                <c:pt idx="1">
                  <c:v>187</c:v>
                </c:pt>
                <c:pt idx="2">
                  <c:v>681</c:v>
                </c:pt>
                <c:pt idx="3">
                  <c:v>1117</c:v>
                </c:pt>
                <c:pt idx="4">
                  <c:v>1368</c:v>
                </c:pt>
                <c:pt idx="5">
                  <c:v>1431</c:v>
                </c:pt>
                <c:pt idx="6">
                  <c:v>1483</c:v>
                </c:pt>
                <c:pt idx="7">
                  <c:v>1562</c:v>
                </c:pt>
                <c:pt idx="8">
                  <c:v>1610</c:v>
                </c:pt>
                <c:pt idx="9">
                  <c:v>1655</c:v>
                </c:pt>
                <c:pt idx="10">
                  <c:v>1659</c:v>
                </c:pt>
                <c:pt idx="11">
                  <c:v>1658</c:v>
                </c:pt>
                <c:pt idx="12">
                  <c:v>1728</c:v>
                </c:pt>
                <c:pt idx="13">
                  <c:v>1759</c:v>
                </c:pt>
              </c:numCache>
            </c:numRef>
          </c:val>
          <c:extLst>
            <c:ext xmlns:c16="http://schemas.microsoft.com/office/drawing/2014/chart" uri="{C3380CC4-5D6E-409C-BE32-E72D297353CC}">
              <c16:uniqueId val="{00000000-8CE6-4E68-9E68-F5A1E68D9E16}"/>
            </c:ext>
          </c:extLst>
        </c:ser>
        <c:ser>
          <c:idx val="1"/>
          <c:order val="1"/>
          <c:tx>
            <c:strRef>
              <c:f>Feuil1!$C$1</c:f>
              <c:strCache>
                <c:ptCount val="1"/>
                <c:pt idx="0">
                  <c:v>SRU</c:v>
                </c:pt>
              </c:strCache>
            </c:strRef>
          </c:tx>
          <c:spPr>
            <a:solidFill>
              <a:srgbClr val="70AE47"/>
            </a:solidFill>
            <a:ln>
              <a:noFill/>
            </a:ln>
            <a:effectLst/>
          </c:spPr>
          <c:invertIfNegative val="0"/>
          <c:cat>
            <c:numRef>
              <c:f>Feuil1!$A$2:$A$15</c:f>
              <c:numCache>
                <c:formatCode>General</c:formatCod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numCache>
            </c:numRef>
          </c:cat>
          <c:val>
            <c:numRef>
              <c:f>Feuil1!$C$2:$C$15</c:f>
              <c:numCache>
                <c:formatCode>#,##0</c:formatCode>
                <c:ptCount val="14"/>
                <c:pt idx="0">
                  <c:v>7</c:v>
                </c:pt>
                <c:pt idx="1">
                  <c:v>66</c:v>
                </c:pt>
                <c:pt idx="2">
                  <c:v>58</c:v>
                </c:pt>
                <c:pt idx="3">
                  <c:v>58</c:v>
                </c:pt>
                <c:pt idx="4">
                  <c:v>66</c:v>
                </c:pt>
                <c:pt idx="5">
                  <c:v>53</c:v>
                </c:pt>
                <c:pt idx="6">
                  <c:v>51</c:v>
                </c:pt>
                <c:pt idx="7">
                  <c:v>56</c:v>
                </c:pt>
                <c:pt idx="8">
                  <c:v>62</c:v>
                </c:pt>
                <c:pt idx="9">
                  <c:v>93</c:v>
                </c:pt>
                <c:pt idx="10">
                  <c:v>100</c:v>
                </c:pt>
                <c:pt idx="11">
                  <c:v>122</c:v>
                </c:pt>
                <c:pt idx="12">
                  <c:v>133</c:v>
                </c:pt>
                <c:pt idx="13">
                  <c:v>140</c:v>
                </c:pt>
              </c:numCache>
            </c:numRef>
          </c:val>
          <c:extLst>
            <c:ext xmlns:c16="http://schemas.microsoft.com/office/drawing/2014/chart" uri="{C3380CC4-5D6E-409C-BE32-E72D297353CC}">
              <c16:uniqueId val="{00000001-8CE6-4E68-9E68-F5A1E68D9E16}"/>
            </c:ext>
          </c:extLst>
        </c:ser>
        <c:ser>
          <c:idx val="2"/>
          <c:order val="2"/>
          <c:tx>
            <c:strRef>
              <c:f>Feuil1!$D$1</c:f>
              <c:strCache>
                <c:ptCount val="1"/>
                <c:pt idx="0">
                  <c:v>FPIC</c:v>
                </c:pt>
              </c:strCache>
            </c:strRef>
          </c:tx>
          <c:spPr>
            <a:solidFill>
              <a:srgbClr val="FFC000"/>
            </a:solidFill>
            <a:ln>
              <a:noFill/>
            </a:ln>
            <a:effectLst/>
          </c:spPr>
          <c:invertIfNegative val="0"/>
          <c:dLbls>
            <c:dLbl>
              <c:idx val="0"/>
              <c:layout>
                <c:manualLayout>
                  <c:x val="0"/>
                  <c:y val="-4.1020660793319126E-2"/>
                </c:manualLayout>
              </c:layout>
              <c:tx>
                <c:rich>
                  <a:bodyPr/>
                  <a:lstStyle/>
                  <a:p>
                    <a:r>
                      <a:rPr lang="en-US" dirty="0"/>
                      <a:t>72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CE6-4E68-9E68-F5A1E68D9E16}"/>
                </c:ext>
              </c:extLst>
            </c:dLbl>
            <c:dLbl>
              <c:idx val="1"/>
              <c:layout>
                <c:manualLayout>
                  <c:x val="-2.5779165116364511E-3"/>
                  <c:y val="-5.4694214391092164E-2"/>
                </c:manualLayout>
              </c:layout>
              <c:tx>
                <c:rich>
                  <a:bodyPr/>
                  <a:lstStyle/>
                  <a:p>
                    <a:r>
                      <a:rPr lang="en-US" dirty="0"/>
                      <a:t>432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8CE6-4E68-9E68-F5A1E68D9E16}"/>
                </c:ext>
              </c:extLst>
            </c:dLbl>
            <c:dLbl>
              <c:idx val="2"/>
              <c:layout>
                <c:manualLayout>
                  <c:x val="0"/>
                  <c:y val="-3.7602272393875862E-2"/>
                </c:manualLayout>
              </c:layout>
              <c:tx>
                <c:rich>
                  <a:bodyPr/>
                  <a:lstStyle/>
                  <a:p>
                    <a:r>
                      <a:rPr lang="en-US" dirty="0"/>
                      <a:t>858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8CE6-4E68-9E68-F5A1E68D9E16}"/>
                </c:ext>
              </c:extLst>
            </c:dLbl>
            <c:dLbl>
              <c:idx val="3"/>
              <c:layout>
                <c:manualLayout>
                  <c:x val="-1.2888567630421769E-3"/>
                  <c:y val="-7.520454478775172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r>
                      <a:rPr lang="en-US" sz="1400" dirty="0"/>
                      <a:t>1 466</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4.9231709834589105E-2"/>
                      <c:h val="7.0452984912525593E-2"/>
                    </c:manualLayout>
                  </c15:layout>
                </c:ext>
                <c:ext xmlns:c16="http://schemas.microsoft.com/office/drawing/2014/chart" uri="{C3380CC4-5D6E-409C-BE32-E72D297353CC}">
                  <c16:uniqueId val="{00000014-8CE6-4E68-9E68-F5A1E68D9E16}"/>
                </c:ext>
              </c:extLst>
            </c:dLbl>
            <c:dLbl>
              <c:idx val="4"/>
              <c:layout>
                <c:manualLayout>
                  <c:x val="-2.5779165116364511E-3"/>
                  <c:y val="-6.8367767988865263E-2"/>
                </c:manualLayout>
              </c:layout>
              <c:tx>
                <c:rich>
                  <a:bodyPr/>
                  <a:lstStyle/>
                  <a:p>
                    <a:r>
                      <a:rPr lang="en-US" dirty="0"/>
                      <a:t>1 720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8CE6-4E68-9E68-F5A1E68D9E16}"/>
                </c:ext>
              </c:extLst>
            </c:dLbl>
            <c:dLbl>
              <c:idx val="5"/>
              <c:layout>
                <c:manualLayout>
                  <c:x val="-4.7261256747264035E-17"/>
                  <c:y val="-9.5714875184411283E-2"/>
                </c:manualLayout>
              </c:layout>
              <c:tx>
                <c:rich>
                  <a:bodyPr/>
                  <a:lstStyle/>
                  <a:p>
                    <a:r>
                      <a:rPr lang="en-US" dirty="0"/>
                      <a:t>1 907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8CE6-4E68-9E68-F5A1E68D9E16}"/>
                </c:ext>
              </c:extLst>
            </c:dLbl>
            <c:dLbl>
              <c:idx val="6"/>
              <c:layout>
                <c:manualLayout>
                  <c:x val="-2.5779165116364511E-3"/>
                  <c:y val="-9.9133263583854617E-2"/>
                </c:manualLayout>
              </c:layout>
              <c:tx>
                <c:rich>
                  <a:bodyPr/>
                  <a:lstStyle/>
                  <a:p>
                    <a:r>
                      <a:rPr lang="en-US" dirty="0"/>
                      <a:t>1 964</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8CE6-4E68-9E68-F5A1E68D9E16}"/>
                </c:ext>
              </c:extLst>
            </c:dLbl>
            <c:dLbl>
              <c:idx val="7"/>
              <c:layout>
                <c:manualLayout>
                  <c:x val="0"/>
                  <c:y val="-9.2296486784968032E-2"/>
                </c:manualLayout>
              </c:layout>
              <c:tx>
                <c:rich>
                  <a:bodyPr/>
                  <a:lstStyle/>
                  <a:p>
                    <a:r>
                      <a:rPr lang="en-US" dirty="0"/>
                      <a:t>2 048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8CE6-4E68-9E68-F5A1E68D9E16}"/>
                </c:ext>
              </c:extLst>
            </c:dLbl>
            <c:dLbl>
              <c:idx val="8"/>
              <c:layout>
                <c:manualLayout>
                  <c:x val="-9.452251349452807E-17"/>
                  <c:y val="-9.9133263583854575E-2"/>
                </c:manualLayout>
              </c:layout>
              <c:tx>
                <c:rich>
                  <a:bodyPr/>
                  <a:lstStyle/>
                  <a:p>
                    <a:r>
                      <a:rPr lang="en-US" dirty="0"/>
                      <a:t>2 120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8CE6-4E68-9E68-F5A1E68D9E16}"/>
                </c:ext>
              </c:extLst>
            </c:dLbl>
            <c:dLbl>
              <c:idx val="9"/>
              <c:layout>
                <c:manualLayout>
                  <c:x val="0"/>
                  <c:y val="-9.2296486784968032E-2"/>
                </c:manualLayout>
              </c:layout>
              <c:tx>
                <c:rich>
                  <a:bodyPr/>
                  <a:lstStyle/>
                  <a:p>
                    <a:r>
                      <a:rPr lang="en-US" dirty="0"/>
                      <a:t>2 182</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8CE6-4E68-9E68-F5A1E68D9E16}"/>
                </c:ext>
              </c:extLst>
            </c:dLbl>
            <c:dLbl>
              <c:idx val="10"/>
              <c:layout>
                <c:manualLayout>
                  <c:x val="0"/>
                  <c:y val="-9.229648678496806E-2"/>
                </c:manualLayout>
              </c:layout>
              <c:tx>
                <c:rich>
                  <a:bodyPr/>
                  <a:lstStyle/>
                  <a:p>
                    <a:r>
                      <a:rPr lang="en-US" dirty="0"/>
                      <a:t>2 178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8CE6-4E68-9E68-F5A1E68D9E16}"/>
                </c:ext>
              </c:extLst>
            </c:dLbl>
            <c:dLbl>
              <c:idx val="11"/>
              <c:layout>
                <c:manualLayout>
                  <c:x val="-1.2889582558182255E-3"/>
                  <c:y val="-8.204132158663828E-2"/>
                </c:manualLayout>
              </c:layout>
              <c:tx>
                <c:rich>
                  <a:bodyPr/>
                  <a:lstStyle/>
                  <a:p>
                    <a:r>
                      <a:rPr lang="en-US" dirty="0"/>
                      <a:t>2 193</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8CE6-4E68-9E68-F5A1E68D9E16}"/>
                </c:ext>
              </c:extLst>
            </c:dLbl>
            <c:dLbl>
              <c:idx val="12"/>
              <c:layout>
                <c:manualLayout>
                  <c:x val="-2.5779165116366401E-3"/>
                  <c:y val="-8.8878098385524795E-2"/>
                </c:manualLayout>
              </c:layout>
              <c:tx>
                <c:rich>
                  <a:bodyPr/>
                  <a:lstStyle/>
                  <a:p>
                    <a:r>
                      <a:rPr lang="en-US" dirty="0"/>
                      <a:t>2</a:t>
                    </a:r>
                    <a:r>
                      <a:rPr lang="en-US" baseline="0" dirty="0"/>
                      <a:t> 276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8CE6-4E68-9E68-F5A1E68D9E16}"/>
                </c:ext>
              </c:extLst>
            </c:dLbl>
            <c:dLbl>
              <c:idx val="13"/>
              <c:delete val="1"/>
              <c:extLst>
                <c:ext xmlns:c15="http://schemas.microsoft.com/office/drawing/2012/chart" uri="{CE6537A1-D6FC-4f65-9D91-7224C49458BB}"/>
                <c:ext xmlns:c16="http://schemas.microsoft.com/office/drawing/2014/chart" uri="{C3380CC4-5D6E-409C-BE32-E72D297353CC}">
                  <c16:uniqueId val="{00000000-CE27-40EE-B529-13F5F64C8E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Feuil1!$A$2:$A$15</c:f>
              <c:numCache>
                <c:formatCode>General</c:formatCod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numCache>
            </c:numRef>
          </c:cat>
          <c:val>
            <c:numRef>
              <c:f>Feuil1!$D$2:$D$15</c:f>
              <c:numCache>
                <c:formatCode>#,##0</c:formatCode>
                <c:ptCount val="14"/>
                <c:pt idx="0">
                  <c:v>65</c:v>
                </c:pt>
                <c:pt idx="1">
                  <c:v>179</c:v>
                </c:pt>
                <c:pt idx="2">
                  <c:v>119</c:v>
                </c:pt>
                <c:pt idx="3">
                  <c:v>291</c:v>
                </c:pt>
                <c:pt idx="4">
                  <c:v>285</c:v>
                </c:pt>
                <c:pt idx="5">
                  <c:v>423</c:v>
                </c:pt>
                <c:pt idx="6">
                  <c:v>430</c:v>
                </c:pt>
                <c:pt idx="7">
                  <c:v>430</c:v>
                </c:pt>
                <c:pt idx="8">
                  <c:v>448</c:v>
                </c:pt>
                <c:pt idx="9">
                  <c:v>433</c:v>
                </c:pt>
                <c:pt idx="10">
                  <c:v>419</c:v>
                </c:pt>
                <c:pt idx="11">
                  <c:v>396</c:v>
                </c:pt>
                <c:pt idx="12">
                  <c:v>370</c:v>
                </c:pt>
                <c:pt idx="13">
                  <c:v>385</c:v>
                </c:pt>
              </c:numCache>
            </c:numRef>
          </c:val>
          <c:extLst>
            <c:ext xmlns:c16="http://schemas.microsoft.com/office/drawing/2014/chart" uri="{C3380CC4-5D6E-409C-BE32-E72D297353CC}">
              <c16:uniqueId val="{00000002-8CE6-4E68-9E68-F5A1E68D9E16}"/>
            </c:ext>
          </c:extLst>
        </c:ser>
        <c:ser>
          <c:idx val="3"/>
          <c:order val="3"/>
          <c:tx>
            <c:strRef>
              <c:f>Feuil1!$E$1</c:f>
              <c:strCache>
                <c:ptCount val="1"/>
                <c:pt idx="0">
                  <c:v>DILICO</c:v>
                </c:pt>
              </c:strCache>
            </c:strRef>
          </c:tx>
          <c:spPr>
            <a:solidFill>
              <a:srgbClr val="0070C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A-8CE6-4E68-9E68-F5A1E68D9E16}"/>
                </c:ext>
              </c:extLst>
            </c:dLbl>
            <c:dLbl>
              <c:idx val="1"/>
              <c:delete val="1"/>
              <c:extLst>
                <c:ext xmlns:c15="http://schemas.microsoft.com/office/drawing/2012/chart" uri="{CE6537A1-D6FC-4f65-9D91-7224C49458BB}"/>
                <c:ext xmlns:c16="http://schemas.microsoft.com/office/drawing/2014/chart" uri="{C3380CC4-5D6E-409C-BE32-E72D297353CC}">
                  <c16:uniqueId val="{00000029-8CE6-4E68-9E68-F5A1E68D9E16}"/>
                </c:ext>
              </c:extLst>
            </c:dLbl>
            <c:dLbl>
              <c:idx val="2"/>
              <c:delete val="1"/>
              <c:extLst>
                <c:ext xmlns:c15="http://schemas.microsoft.com/office/drawing/2012/chart" uri="{CE6537A1-D6FC-4f65-9D91-7224C49458BB}"/>
                <c:ext xmlns:c16="http://schemas.microsoft.com/office/drawing/2014/chart" uri="{C3380CC4-5D6E-409C-BE32-E72D297353CC}">
                  <c16:uniqueId val="{00000028-8CE6-4E68-9E68-F5A1E68D9E16}"/>
                </c:ext>
              </c:extLst>
            </c:dLbl>
            <c:dLbl>
              <c:idx val="3"/>
              <c:delete val="1"/>
              <c:extLst>
                <c:ext xmlns:c15="http://schemas.microsoft.com/office/drawing/2012/chart" uri="{CE6537A1-D6FC-4f65-9D91-7224C49458BB}"/>
                <c:ext xmlns:c16="http://schemas.microsoft.com/office/drawing/2014/chart" uri="{C3380CC4-5D6E-409C-BE32-E72D297353CC}">
                  <c16:uniqueId val="{00000027-8CE6-4E68-9E68-F5A1E68D9E16}"/>
                </c:ext>
              </c:extLst>
            </c:dLbl>
            <c:dLbl>
              <c:idx val="4"/>
              <c:delete val="1"/>
              <c:extLst>
                <c:ext xmlns:c15="http://schemas.microsoft.com/office/drawing/2012/chart" uri="{CE6537A1-D6FC-4f65-9D91-7224C49458BB}"/>
                <c:ext xmlns:c16="http://schemas.microsoft.com/office/drawing/2014/chart" uri="{C3380CC4-5D6E-409C-BE32-E72D297353CC}">
                  <c16:uniqueId val="{00000026-8CE6-4E68-9E68-F5A1E68D9E16}"/>
                </c:ext>
              </c:extLst>
            </c:dLbl>
            <c:dLbl>
              <c:idx val="5"/>
              <c:delete val="1"/>
              <c:extLst>
                <c:ext xmlns:c15="http://schemas.microsoft.com/office/drawing/2012/chart" uri="{CE6537A1-D6FC-4f65-9D91-7224C49458BB}"/>
                <c:ext xmlns:c16="http://schemas.microsoft.com/office/drawing/2014/chart" uri="{C3380CC4-5D6E-409C-BE32-E72D297353CC}">
                  <c16:uniqueId val="{00000025-8CE6-4E68-9E68-F5A1E68D9E16}"/>
                </c:ext>
              </c:extLst>
            </c:dLbl>
            <c:dLbl>
              <c:idx val="6"/>
              <c:delete val="1"/>
              <c:extLst>
                <c:ext xmlns:c15="http://schemas.microsoft.com/office/drawing/2012/chart" uri="{CE6537A1-D6FC-4f65-9D91-7224C49458BB}"/>
                <c:ext xmlns:c16="http://schemas.microsoft.com/office/drawing/2014/chart" uri="{C3380CC4-5D6E-409C-BE32-E72D297353CC}">
                  <c16:uniqueId val="{00000024-8CE6-4E68-9E68-F5A1E68D9E16}"/>
                </c:ext>
              </c:extLst>
            </c:dLbl>
            <c:dLbl>
              <c:idx val="7"/>
              <c:delete val="1"/>
              <c:extLst>
                <c:ext xmlns:c15="http://schemas.microsoft.com/office/drawing/2012/chart" uri="{CE6537A1-D6FC-4f65-9D91-7224C49458BB}"/>
                <c:ext xmlns:c16="http://schemas.microsoft.com/office/drawing/2014/chart" uri="{C3380CC4-5D6E-409C-BE32-E72D297353CC}">
                  <c16:uniqueId val="{00000023-8CE6-4E68-9E68-F5A1E68D9E16}"/>
                </c:ext>
              </c:extLst>
            </c:dLbl>
            <c:dLbl>
              <c:idx val="8"/>
              <c:delete val="1"/>
              <c:extLst>
                <c:ext xmlns:c15="http://schemas.microsoft.com/office/drawing/2012/chart" uri="{CE6537A1-D6FC-4f65-9D91-7224C49458BB}"/>
                <c:ext xmlns:c16="http://schemas.microsoft.com/office/drawing/2014/chart" uri="{C3380CC4-5D6E-409C-BE32-E72D297353CC}">
                  <c16:uniqueId val="{00000022-8CE6-4E68-9E68-F5A1E68D9E16}"/>
                </c:ext>
              </c:extLst>
            </c:dLbl>
            <c:dLbl>
              <c:idx val="9"/>
              <c:delete val="1"/>
              <c:extLst>
                <c:ext xmlns:c15="http://schemas.microsoft.com/office/drawing/2012/chart" uri="{CE6537A1-D6FC-4f65-9D91-7224C49458BB}"/>
                <c:ext xmlns:c16="http://schemas.microsoft.com/office/drawing/2014/chart" uri="{C3380CC4-5D6E-409C-BE32-E72D297353CC}">
                  <c16:uniqueId val="{00000021-8CE6-4E68-9E68-F5A1E68D9E16}"/>
                </c:ext>
              </c:extLst>
            </c:dLbl>
            <c:dLbl>
              <c:idx val="10"/>
              <c:delete val="1"/>
              <c:extLst>
                <c:ext xmlns:c15="http://schemas.microsoft.com/office/drawing/2012/chart" uri="{CE6537A1-D6FC-4f65-9D91-7224C49458BB}"/>
                <c:ext xmlns:c16="http://schemas.microsoft.com/office/drawing/2014/chart" uri="{C3380CC4-5D6E-409C-BE32-E72D297353CC}">
                  <c16:uniqueId val="{0000001F-8CE6-4E68-9E68-F5A1E68D9E16}"/>
                </c:ext>
              </c:extLst>
            </c:dLbl>
            <c:dLbl>
              <c:idx val="11"/>
              <c:delete val="1"/>
              <c:extLst>
                <c:ext xmlns:c15="http://schemas.microsoft.com/office/drawing/2012/chart" uri="{CE6537A1-D6FC-4f65-9D91-7224C49458BB}"/>
                <c:ext xmlns:c16="http://schemas.microsoft.com/office/drawing/2014/chart" uri="{C3380CC4-5D6E-409C-BE32-E72D297353CC}">
                  <c16:uniqueId val="{00000020-8CE6-4E68-9E68-F5A1E68D9E16}"/>
                </c:ext>
              </c:extLst>
            </c:dLbl>
            <c:dLbl>
              <c:idx val="12"/>
              <c:delete val="1"/>
              <c:extLst>
                <c:ext xmlns:c15="http://schemas.microsoft.com/office/drawing/2012/chart" uri="{CE6537A1-D6FC-4f65-9D91-7224C49458BB}"/>
                <c:ext xmlns:c16="http://schemas.microsoft.com/office/drawing/2014/chart" uri="{C3380CC4-5D6E-409C-BE32-E72D297353CC}">
                  <c16:uniqueId val="{0000001E-8CE6-4E68-9E68-F5A1E68D9E16}"/>
                </c:ext>
              </c:extLst>
            </c:dLbl>
            <c:dLbl>
              <c:idx val="13"/>
              <c:layout>
                <c:manualLayout>
                  <c:x val="2.5779165116364511E-3"/>
                  <c:y val="-5.1275825991648906E-2"/>
                </c:manualLayout>
              </c:layout>
              <c:tx>
                <c:rich>
                  <a:bodyPr/>
                  <a:lstStyle/>
                  <a:p>
                    <a:r>
                      <a:rPr lang="en-US" dirty="0"/>
                      <a:t>2 373</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E27-40EE-B529-13F5F64C8E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Feuil1!$A$2:$A$15</c:f>
              <c:numCache>
                <c:formatCode>General</c:formatCode>
                <c:ptCount val="14"/>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numCache>
            </c:numRef>
          </c:cat>
          <c:val>
            <c:numRef>
              <c:f>Feuil1!$E$2:$E$15</c:f>
              <c:numCache>
                <c:formatCode>General</c:formatCode>
                <c:ptCount val="14"/>
                <c:pt idx="0">
                  <c:v>0</c:v>
                </c:pt>
                <c:pt idx="1">
                  <c:v>0</c:v>
                </c:pt>
                <c:pt idx="2">
                  <c:v>0</c:v>
                </c:pt>
                <c:pt idx="3">
                  <c:v>0</c:v>
                </c:pt>
                <c:pt idx="4">
                  <c:v>0</c:v>
                </c:pt>
                <c:pt idx="5">
                  <c:v>0</c:v>
                </c:pt>
                <c:pt idx="6">
                  <c:v>0</c:v>
                </c:pt>
                <c:pt idx="7">
                  <c:v>0</c:v>
                </c:pt>
                <c:pt idx="8">
                  <c:v>0</c:v>
                </c:pt>
                <c:pt idx="9">
                  <c:v>0</c:v>
                </c:pt>
                <c:pt idx="10">
                  <c:v>0</c:v>
                </c:pt>
                <c:pt idx="11">
                  <c:v>0</c:v>
                </c:pt>
                <c:pt idx="12">
                  <c:v>45</c:v>
                </c:pt>
                <c:pt idx="13">
                  <c:v>89</c:v>
                </c:pt>
              </c:numCache>
            </c:numRef>
          </c:val>
          <c:extLst>
            <c:ext xmlns:c16="http://schemas.microsoft.com/office/drawing/2014/chart" uri="{C3380CC4-5D6E-409C-BE32-E72D297353CC}">
              <c16:uniqueId val="{00000003-8CE6-4E68-9E68-F5A1E68D9E16}"/>
            </c:ext>
          </c:extLst>
        </c:ser>
        <c:dLbls>
          <c:showLegendKey val="0"/>
          <c:showVal val="0"/>
          <c:showCatName val="0"/>
          <c:showSerName val="0"/>
          <c:showPercent val="0"/>
          <c:showBubbleSize val="0"/>
        </c:dLbls>
        <c:gapWidth val="150"/>
        <c:overlap val="100"/>
        <c:axId val="1292107632"/>
        <c:axId val="1292105136"/>
      </c:barChart>
      <c:catAx>
        <c:axId val="129210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92105136"/>
        <c:crosses val="autoZero"/>
        <c:auto val="1"/>
        <c:lblAlgn val="ctr"/>
        <c:lblOffset val="100"/>
        <c:noMultiLvlLbl val="0"/>
      </c:catAx>
      <c:valAx>
        <c:axId val="1292105136"/>
        <c:scaling>
          <c:orientation val="minMax"/>
          <c:max val="26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92107632"/>
        <c:crosses val="autoZero"/>
        <c:crossBetween val="between"/>
        <c:majorUnit val="200"/>
      </c:valAx>
      <c:spPr>
        <a:noFill/>
        <a:ln>
          <a:noFill/>
        </a:ln>
        <a:effectLst/>
      </c:spPr>
    </c:plotArea>
    <c:legend>
      <c:legendPos val="b"/>
      <c:layout>
        <c:manualLayout>
          <c:xMode val="edge"/>
          <c:yMode val="edge"/>
          <c:x val="0.93140485625121205"/>
          <c:y val="0.47156893014462781"/>
          <c:w val="6.8440206692913369E-2"/>
          <c:h val="0.230774838165917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Remboursement de la dette</a:t>
            </a:r>
          </a:p>
        </c:rich>
      </c:tx>
      <c:layout>
        <c:manualLayout>
          <c:xMode val="edge"/>
          <c:yMode val="edge"/>
          <c:x val="0.12955555555555556"/>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'Extinction dette'!$B$4</c:f>
              <c:strCache>
                <c:ptCount val="1"/>
                <c:pt idx="0">
                  <c:v>Capital</c:v>
                </c:pt>
              </c:strCache>
            </c:strRef>
          </c:tx>
          <c:spPr>
            <a:solidFill>
              <a:schemeClr val="accent1"/>
            </a:solidFill>
            <a:ln>
              <a:noFill/>
            </a:ln>
            <a:effectLst/>
          </c:spPr>
          <c:cat>
            <c:numRef>
              <c:f>'Extinction dette'!$A$5:$A$25</c:f>
              <c:numCache>
                <c:formatCode>General</c:formatCode>
                <c:ptCount val="21"/>
                <c:pt idx="0">
                  <c:v>2026</c:v>
                </c:pt>
                <c:pt idx="1">
                  <c:v>2027</c:v>
                </c:pt>
                <c:pt idx="2">
                  <c:v>2028</c:v>
                </c:pt>
                <c:pt idx="3">
                  <c:v>2029</c:v>
                </c:pt>
                <c:pt idx="4">
                  <c:v>2030</c:v>
                </c:pt>
                <c:pt idx="5">
                  <c:v>2031</c:v>
                </c:pt>
                <c:pt idx="6">
                  <c:v>2032</c:v>
                </c:pt>
                <c:pt idx="7">
                  <c:v>2033</c:v>
                </c:pt>
                <c:pt idx="8">
                  <c:v>2034</c:v>
                </c:pt>
                <c:pt idx="9">
                  <c:v>2035</c:v>
                </c:pt>
                <c:pt idx="10">
                  <c:v>2036</c:v>
                </c:pt>
                <c:pt idx="11">
                  <c:v>2037</c:v>
                </c:pt>
                <c:pt idx="12">
                  <c:v>2038</c:v>
                </c:pt>
                <c:pt idx="13">
                  <c:v>2039</c:v>
                </c:pt>
                <c:pt idx="14">
                  <c:v>2040</c:v>
                </c:pt>
                <c:pt idx="15">
                  <c:v>2041</c:v>
                </c:pt>
                <c:pt idx="16">
                  <c:v>2042</c:v>
                </c:pt>
                <c:pt idx="17">
                  <c:v>2043</c:v>
                </c:pt>
                <c:pt idx="18">
                  <c:v>2044</c:v>
                </c:pt>
                <c:pt idx="19">
                  <c:v>2045</c:v>
                </c:pt>
                <c:pt idx="20">
                  <c:v>2046</c:v>
                </c:pt>
              </c:numCache>
            </c:numRef>
          </c:cat>
          <c:val>
            <c:numRef>
              <c:f>'Extinction dette'!$B$5:$B$25</c:f>
              <c:numCache>
                <c:formatCode>General</c:formatCode>
                <c:ptCount val="21"/>
                <c:pt idx="0">
                  <c:v>1029522.83</c:v>
                </c:pt>
                <c:pt idx="1">
                  <c:v>1051020.54</c:v>
                </c:pt>
                <c:pt idx="2">
                  <c:v>1073521.6400000001</c:v>
                </c:pt>
                <c:pt idx="3" formatCode="#,##0.00">
                  <c:v>1097075.1100000001</c:v>
                </c:pt>
                <c:pt idx="4" formatCode="#,##0.00">
                  <c:v>1115125.3999999999</c:v>
                </c:pt>
                <c:pt idx="5">
                  <c:v>1140940.04</c:v>
                </c:pt>
                <c:pt idx="6">
                  <c:v>1167968.53</c:v>
                </c:pt>
                <c:pt idx="7">
                  <c:v>918023.82999999984</c:v>
                </c:pt>
                <c:pt idx="8">
                  <c:v>654663.88</c:v>
                </c:pt>
                <c:pt idx="9">
                  <c:v>620148.69999999995</c:v>
                </c:pt>
                <c:pt idx="10">
                  <c:v>510000</c:v>
                </c:pt>
                <c:pt idx="11">
                  <c:v>510000</c:v>
                </c:pt>
                <c:pt idx="12">
                  <c:v>410000</c:v>
                </c:pt>
                <c:pt idx="13">
                  <c:v>410000</c:v>
                </c:pt>
                <c:pt idx="14">
                  <c:v>410000</c:v>
                </c:pt>
                <c:pt idx="15">
                  <c:v>410000</c:v>
                </c:pt>
                <c:pt idx="16">
                  <c:v>372500</c:v>
                </c:pt>
                <c:pt idx="17">
                  <c:v>160000</c:v>
                </c:pt>
                <c:pt idx="18">
                  <c:v>160000</c:v>
                </c:pt>
                <c:pt idx="19">
                  <c:v>160000</c:v>
                </c:pt>
                <c:pt idx="20">
                  <c:v>160000</c:v>
                </c:pt>
              </c:numCache>
            </c:numRef>
          </c:val>
          <c:extLst>
            <c:ext xmlns:c16="http://schemas.microsoft.com/office/drawing/2014/chart" uri="{C3380CC4-5D6E-409C-BE32-E72D297353CC}">
              <c16:uniqueId val="{00000000-CF91-487B-A014-83B53CC4F5CD}"/>
            </c:ext>
          </c:extLst>
        </c:ser>
        <c:ser>
          <c:idx val="1"/>
          <c:order val="1"/>
          <c:tx>
            <c:strRef>
              <c:f>'Extinction dette'!$C$4</c:f>
              <c:strCache>
                <c:ptCount val="1"/>
                <c:pt idx="0">
                  <c:v>Intérêt</c:v>
                </c:pt>
              </c:strCache>
            </c:strRef>
          </c:tx>
          <c:spPr>
            <a:solidFill>
              <a:srgbClr val="92D050"/>
            </a:solidFill>
            <a:ln>
              <a:noFill/>
            </a:ln>
            <a:effectLst/>
          </c:spPr>
          <c:cat>
            <c:numRef>
              <c:f>'Extinction dette'!$A$5:$A$25</c:f>
              <c:numCache>
                <c:formatCode>General</c:formatCode>
                <c:ptCount val="21"/>
                <c:pt idx="0">
                  <c:v>2026</c:v>
                </c:pt>
                <c:pt idx="1">
                  <c:v>2027</c:v>
                </c:pt>
                <c:pt idx="2">
                  <c:v>2028</c:v>
                </c:pt>
                <c:pt idx="3">
                  <c:v>2029</c:v>
                </c:pt>
                <c:pt idx="4">
                  <c:v>2030</c:v>
                </c:pt>
                <c:pt idx="5">
                  <c:v>2031</c:v>
                </c:pt>
                <c:pt idx="6">
                  <c:v>2032</c:v>
                </c:pt>
                <c:pt idx="7">
                  <c:v>2033</c:v>
                </c:pt>
                <c:pt idx="8">
                  <c:v>2034</c:v>
                </c:pt>
                <c:pt idx="9">
                  <c:v>2035</c:v>
                </c:pt>
                <c:pt idx="10">
                  <c:v>2036</c:v>
                </c:pt>
                <c:pt idx="11">
                  <c:v>2037</c:v>
                </c:pt>
                <c:pt idx="12">
                  <c:v>2038</c:v>
                </c:pt>
                <c:pt idx="13">
                  <c:v>2039</c:v>
                </c:pt>
                <c:pt idx="14">
                  <c:v>2040</c:v>
                </c:pt>
                <c:pt idx="15">
                  <c:v>2041</c:v>
                </c:pt>
                <c:pt idx="16">
                  <c:v>2042</c:v>
                </c:pt>
                <c:pt idx="17">
                  <c:v>2043</c:v>
                </c:pt>
                <c:pt idx="18">
                  <c:v>2044</c:v>
                </c:pt>
                <c:pt idx="19">
                  <c:v>2045</c:v>
                </c:pt>
                <c:pt idx="20">
                  <c:v>2046</c:v>
                </c:pt>
              </c:numCache>
            </c:numRef>
          </c:cat>
          <c:val>
            <c:numRef>
              <c:f>'Extinction dette'!$C$5:$C$25</c:f>
              <c:numCache>
                <c:formatCode>General</c:formatCode>
                <c:ptCount val="21"/>
                <c:pt idx="0">
                  <c:v>363517.01999999996</c:v>
                </c:pt>
                <c:pt idx="1">
                  <c:v>325589.42</c:v>
                </c:pt>
                <c:pt idx="2">
                  <c:v>286599.46999999997</c:v>
                </c:pt>
                <c:pt idx="3" formatCode="#,##0.00">
                  <c:v>244790.25999999998</c:v>
                </c:pt>
                <c:pt idx="4" formatCode="#,##0.00">
                  <c:v>201755.09</c:v>
                </c:pt>
                <c:pt idx="5">
                  <c:v>156846.93</c:v>
                </c:pt>
                <c:pt idx="6">
                  <c:v>123810.6</c:v>
                </c:pt>
                <c:pt idx="7">
                  <c:v>68238.820000000007</c:v>
                </c:pt>
                <c:pt idx="8">
                  <c:v>43341.880000000005</c:v>
                </c:pt>
                <c:pt idx="9">
                  <c:v>36752.910000000003</c:v>
                </c:pt>
                <c:pt idx="10">
                  <c:v>31728.760000000002</c:v>
                </c:pt>
                <c:pt idx="11">
                  <c:v>27658.760000000002</c:v>
                </c:pt>
                <c:pt idx="12">
                  <c:v>23588.760000000002</c:v>
                </c:pt>
                <c:pt idx="13">
                  <c:v>19518.760000000002</c:v>
                </c:pt>
                <c:pt idx="14">
                  <c:v>15448.76</c:v>
                </c:pt>
                <c:pt idx="15">
                  <c:v>11378.76</c:v>
                </c:pt>
                <c:pt idx="16">
                  <c:v>7308.76</c:v>
                </c:pt>
                <c:pt idx="17">
                  <c:v>4720</c:v>
                </c:pt>
                <c:pt idx="18">
                  <c:v>3540</c:v>
                </c:pt>
                <c:pt idx="19">
                  <c:v>2360</c:v>
                </c:pt>
                <c:pt idx="20">
                  <c:v>1180</c:v>
                </c:pt>
              </c:numCache>
            </c:numRef>
          </c:val>
          <c:extLst>
            <c:ext xmlns:c16="http://schemas.microsoft.com/office/drawing/2014/chart" uri="{C3380CC4-5D6E-409C-BE32-E72D297353CC}">
              <c16:uniqueId val="{00000001-CF91-487B-A014-83B53CC4F5CD}"/>
            </c:ext>
          </c:extLst>
        </c:ser>
        <c:dLbls>
          <c:showLegendKey val="0"/>
          <c:showVal val="0"/>
          <c:showCatName val="0"/>
          <c:showSerName val="0"/>
          <c:showPercent val="0"/>
          <c:showBubbleSize val="0"/>
        </c:dLbls>
        <c:axId val="1138422768"/>
        <c:axId val="1138416944"/>
      </c:areaChart>
      <c:catAx>
        <c:axId val="11384227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138416944"/>
        <c:crosses val="autoZero"/>
        <c:auto val="1"/>
        <c:lblAlgn val="ctr"/>
        <c:lblOffset val="100"/>
        <c:noMultiLvlLbl val="0"/>
      </c:catAx>
      <c:valAx>
        <c:axId val="113841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13842276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6-02-02T12:30:12.927" idx="8">
    <p:pos x="10" y="10"/>
    <p:text>Vérifier le taux moyen de la dette deux différents</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137" cy="512304"/>
          </a:xfrm>
          <a:prstGeom prst="rect">
            <a:avLst/>
          </a:prstGeom>
        </p:spPr>
        <p:txBody>
          <a:bodyPr vert="horz" lIns="94768" tIns="47384" rIns="94768" bIns="47384" rtlCol="0"/>
          <a:lstStyle>
            <a:lvl1pPr algn="l">
              <a:defRPr sz="1200"/>
            </a:lvl1pPr>
          </a:lstStyle>
          <a:p>
            <a:endParaRPr lang="fr-FR"/>
          </a:p>
        </p:txBody>
      </p:sp>
      <p:sp>
        <p:nvSpPr>
          <p:cNvPr id="3" name="Espace réservé de la date 2"/>
          <p:cNvSpPr>
            <a:spLocks noGrp="1"/>
          </p:cNvSpPr>
          <p:nvPr>
            <p:ph type="dt" sz="quarter" idx="1"/>
          </p:nvPr>
        </p:nvSpPr>
        <p:spPr>
          <a:xfrm>
            <a:off x="4020506" y="0"/>
            <a:ext cx="3077137" cy="512304"/>
          </a:xfrm>
          <a:prstGeom prst="rect">
            <a:avLst/>
          </a:prstGeom>
        </p:spPr>
        <p:txBody>
          <a:bodyPr vert="horz" lIns="94768" tIns="47384" rIns="94768" bIns="47384" rtlCol="0"/>
          <a:lstStyle>
            <a:lvl1pPr algn="r">
              <a:defRPr sz="1200"/>
            </a:lvl1pPr>
          </a:lstStyle>
          <a:p>
            <a:fld id="{5919831C-FD2E-4663-8B1C-B38A0066AF71}" type="datetimeFigureOut">
              <a:rPr lang="fr-FR" smtClean="0"/>
              <a:t>04/02/2026</a:t>
            </a:fld>
            <a:endParaRPr lang="fr-FR"/>
          </a:p>
        </p:txBody>
      </p:sp>
      <p:sp>
        <p:nvSpPr>
          <p:cNvPr id="4" name="Espace réservé du pied de page 3"/>
          <p:cNvSpPr>
            <a:spLocks noGrp="1"/>
          </p:cNvSpPr>
          <p:nvPr>
            <p:ph type="ftr" sz="quarter" idx="2"/>
          </p:nvPr>
        </p:nvSpPr>
        <p:spPr>
          <a:xfrm>
            <a:off x="0" y="9722309"/>
            <a:ext cx="3077137" cy="512304"/>
          </a:xfrm>
          <a:prstGeom prst="rect">
            <a:avLst/>
          </a:prstGeom>
        </p:spPr>
        <p:txBody>
          <a:bodyPr vert="horz" lIns="94768" tIns="47384" rIns="94768" bIns="4738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0506" y="9722309"/>
            <a:ext cx="3077137" cy="512304"/>
          </a:xfrm>
          <a:prstGeom prst="rect">
            <a:avLst/>
          </a:prstGeom>
        </p:spPr>
        <p:txBody>
          <a:bodyPr vert="horz" lIns="94768" tIns="47384" rIns="94768" bIns="47384" rtlCol="0" anchor="b"/>
          <a:lstStyle>
            <a:lvl1pPr algn="r">
              <a:defRPr sz="1200"/>
            </a:lvl1pPr>
          </a:lstStyle>
          <a:p>
            <a:fld id="{AE97B2C5-9C46-43C5-BF02-8E4877452D40}" type="slidenum">
              <a:rPr lang="fr-FR" smtClean="0"/>
              <a:t>‹N°›</a:t>
            </a:fld>
            <a:endParaRPr lang="fr-FR"/>
          </a:p>
        </p:txBody>
      </p:sp>
    </p:spTree>
    <p:extLst>
      <p:ext uri="{BB962C8B-B14F-4D97-AF65-F5344CB8AC3E}">
        <p14:creationId xmlns:p14="http://schemas.microsoft.com/office/powerpoint/2010/main" val="3141163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fr-FR"/>
          </a:p>
        </p:txBody>
      </p:sp>
      <p:sp>
        <p:nvSpPr>
          <p:cNvPr id="3" name="Espace réservé de la date 2"/>
          <p:cNvSpPr>
            <a:spLocks noGrp="1"/>
          </p:cNvSpPr>
          <p:nvPr>
            <p:ph type="dt" idx="1"/>
          </p:nvPr>
        </p:nvSpPr>
        <p:spPr>
          <a:xfrm>
            <a:off x="4021295" y="0"/>
            <a:ext cx="3076363" cy="513508"/>
          </a:xfrm>
          <a:prstGeom prst="rect">
            <a:avLst/>
          </a:prstGeom>
        </p:spPr>
        <p:txBody>
          <a:bodyPr vert="horz" lIns="94768" tIns="47384" rIns="94768" bIns="47384" rtlCol="0"/>
          <a:lstStyle>
            <a:lvl1pPr algn="r">
              <a:defRPr sz="1200"/>
            </a:lvl1pPr>
          </a:lstStyle>
          <a:p>
            <a:fld id="{FF53B2B3-B8C4-E647-A363-0C2F4EB53A5A}" type="datetimeFigureOut">
              <a:rPr lang="fr-FR" smtClean="0"/>
              <a:t>04/02/2026</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fr-FR"/>
          </a:p>
        </p:txBody>
      </p:sp>
      <p:sp>
        <p:nvSpPr>
          <p:cNvPr id="5" name="Espace réservé des notes 4"/>
          <p:cNvSpPr>
            <a:spLocks noGrp="1"/>
          </p:cNvSpPr>
          <p:nvPr>
            <p:ph type="body" sz="quarter" idx="3"/>
          </p:nvPr>
        </p:nvSpPr>
        <p:spPr>
          <a:xfrm>
            <a:off x="709931" y="4925407"/>
            <a:ext cx="5679440" cy="4029879"/>
          </a:xfrm>
          <a:prstGeom prst="rect">
            <a:avLst/>
          </a:prstGeom>
        </p:spPr>
        <p:txBody>
          <a:bodyPr vert="horz" lIns="94768" tIns="47384" rIns="94768" bIns="47384"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1" y="9721107"/>
            <a:ext cx="3076363" cy="513507"/>
          </a:xfrm>
          <a:prstGeom prst="rect">
            <a:avLst/>
          </a:prstGeom>
        </p:spPr>
        <p:txBody>
          <a:bodyPr vert="horz" lIns="94768" tIns="47384" rIns="94768" bIns="4738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5" y="9721107"/>
            <a:ext cx="3076363" cy="513507"/>
          </a:xfrm>
          <a:prstGeom prst="rect">
            <a:avLst/>
          </a:prstGeom>
        </p:spPr>
        <p:txBody>
          <a:bodyPr vert="horz" lIns="94768" tIns="47384" rIns="94768" bIns="47384" rtlCol="0" anchor="b"/>
          <a:lstStyle>
            <a:lvl1pPr algn="r">
              <a:defRPr sz="1200"/>
            </a:lvl1pPr>
          </a:lstStyle>
          <a:p>
            <a:fld id="{09104F06-FD62-5B4E-85F6-4A0738234605}" type="slidenum">
              <a:rPr lang="fr-FR" smtClean="0"/>
              <a:t>‹N°›</a:t>
            </a:fld>
            <a:endParaRPr lang="fr-FR"/>
          </a:p>
        </p:txBody>
      </p:sp>
    </p:spTree>
    <p:extLst>
      <p:ext uri="{BB962C8B-B14F-4D97-AF65-F5344CB8AC3E}">
        <p14:creationId xmlns:p14="http://schemas.microsoft.com/office/powerpoint/2010/main" val="2050839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important de préciser que</a:t>
            </a:r>
            <a:r>
              <a:rPr lang="fr-FR" baseline="0" dirty="0"/>
              <a:t> les recettes réelles de fonctionnement retraitées des cessions immobilières sont en augmentations de 2,14 %.</a:t>
            </a:r>
          </a:p>
          <a:p>
            <a:endParaRPr lang="fr-FR" baseline="0" dirty="0"/>
          </a:p>
          <a:p>
            <a:r>
              <a:rPr lang="fr-FR" baseline="0" dirty="0"/>
              <a:t>Subdivisions AC et autres recettes fiscales</a:t>
            </a:r>
          </a:p>
          <a:p>
            <a:endParaRPr lang="fr-FR" baseline="0" dirty="0"/>
          </a:p>
          <a:p>
            <a:endParaRPr lang="fr-FR" dirty="0"/>
          </a:p>
        </p:txBody>
      </p:sp>
    </p:spTree>
    <p:extLst>
      <p:ext uri="{BB962C8B-B14F-4D97-AF65-F5344CB8AC3E}">
        <p14:creationId xmlns:p14="http://schemas.microsoft.com/office/powerpoint/2010/main" val="3267771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Perspective augmentation</a:t>
            </a:r>
            <a:r>
              <a:rPr lang="fr-FR" baseline="0" dirty="0"/>
              <a:t> CNRACL 2026 et 2027 = 158 K€ par an </a:t>
            </a:r>
          </a:p>
          <a:p>
            <a:endParaRPr lang="fr-FR" baseline="0" dirty="0"/>
          </a:p>
          <a:p>
            <a:r>
              <a:rPr lang="fr-FR" baseline="0" dirty="0"/>
              <a:t>Simulation sur une année pleine avec le nombre de titulaires connus à fin décembre 2025.</a:t>
            </a:r>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19</a:t>
            </a:fld>
            <a:endParaRPr lang="fr-FR"/>
          </a:p>
        </p:txBody>
      </p:sp>
    </p:spTree>
    <p:extLst>
      <p:ext uri="{BB962C8B-B14F-4D97-AF65-F5344CB8AC3E}">
        <p14:creationId xmlns:p14="http://schemas.microsoft.com/office/powerpoint/2010/main" val="2060665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20</a:t>
            </a:fld>
            <a:endParaRPr lang="fr-FR"/>
          </a:p>
        </p:txBody>
      </p:sp>
    </p:spTree>
    <p:extLst>
      <p:ext uri="{BB962C8B-B14F-4D97-AF65-F5344CB8AC3E}">
        <p14:creationId xmlns:p14="http://schemas.microsoft.com/office/powerpoint/2010/main" val="195702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 CA</a:t>
            </a:r>
            <a:r>
              <a:rPr lang="fr-FR" baseline="0" dirty="0"/>
              <a:t> 2025, l’enveloppe de 429 K€ autres dépenses se compose entre autre des fêtes et cérémonies 74 K€, des formations payantes des agents 57 K€, de l’alimentation 39 K€, des frais d’impression 50 K€, des prestations de services extérieurs 103 K€,…</a:t>
            </a:r>
          </a:p>
          <a:p>
            <a:endParaRPr lang="fr-FR" baseline="0" dirty="0"/>
          </a:p>
          <a:p>
            <a:pPr defTabSz="947684">
              <a:defRPr/>
            </a:pPr>
            <a:r>
              <a:rPr lang="fr-FR" baseline="0" dirty="0"/>
              <a:t>Pour le BP 2026, l’enveloppe de 737 K€ autres dépenses se compose, des fêtes et cérémonies 85K€, des formations payantes des agents 63 K€, de l’alimentation 53 K€, des frais d’impression 72 K€, des prestations de services extérieurs 156 K€, travaux d’assainissement sur la section de fonctionnement 57 K€, 136 K€ des autres contrats de prestations de services…</a:t>
            </a:r>
          </a:p>
          <a:p>
            <a:endParaRPr lang="fr-FR" baseline="0" dirty="0"/>
          </a:p>
          <a:p>
            <a:r>
              <a:rPr lang="fr-FR" baseline="0" dirty="0"/>
              <a:t>Explication sur la hausse des contrats de prestation de services entre CA 2025 et BP 2026</a:t>
            </a:r>
          </a:p>
          <a:p>
            <a:endParaRPr lang="fr-FR" baseline="0" dirty="0"/>
          </a:p>
          <a:p>
            <a:r>
              <a:rPr lang="fr-FR" baseline="0" dirty="0"/>
              <a:t>le futur contrat de délégation de service public des 4 crèches. Actuellement en cours de négociation, l’issue des négociations est difficilement prévisible à ce stade mais les conditions du secteur de la petite enfance se sont fortement dégradée depuis le dernier contrat et les prix sont globalement revus à la hausse. La prévision budgétaire pour ce poste anticipe donc ces conditions de marchés dégradés avec une augmentation de 126 K€.</a:t>
            </a:r>
          </a:p>
          <a:p>
            <a:endParaRPr lang="fr-FR" baseline="0" dirty="0"/>
          </a:p>
          <a:p>
            <a:r>
              <a:rPr lang="fr-FR" baseline="0" dirty="0"/>
              <a:t>explications sur les fluides delta CA 2025 et BP 2026 </a:t>
            </a:r>
          </a:p>
          <a:p>
            <a:endParaRPr lang="fr-FR" baseline="0" dirty="0"/>
          </a:p>
          <a:p>
            <a:pPr defTabSz="947684">
              <a:defRPr/>
            </a:pPr>
            <a:r>
              <a:rPr lang="fr-FR" baseline="0" dirty="0"/>
              <a:t>La principale baisse sur les charges de fonctionnement de la ville se retrouvent sur les coûts de l’énergie (- 488 K€ par rapport à 2025). Cette situation s’explique par des prévisions trop importantes au moment où les prix de l’énergie (gaz et électricité) étaient plus incertains. Les prix de l’énergie baissant notamment celui de l’électricité, les prévisions budgétaires au BP 2026 ont été ajustées de manière significative.</a:t>
            </a:r>
          </a:p>
          <a:p>
            <a:pPr defTabSz="947684">
              <a:defRPr/>
            </a:pPr>
            <a:r>
              <a:rPr lang="fr-FR" baseline="0" dirty="0"/>
              <a:t>Electricité + 88 K€ entre CA 2024 et BP 2025. La situation se résume par une prévision prudente afin d’anticiper une saison hivernale plus énergivore et de possible décisions nationales impactant le prix de l’électricité dans le courant de l’année. Toutefois, de BP à BP, le montant total de l’électricité baisse de 10 K€.</a:t>
            </a:r>
          </a:p>
          <a:p>
            <a:endParaRPr lang="fr-FR" baseline="0" dirty="0"/>
          </a:p>
          <a:p>
            <a:r>
              <a:rPr lang="fr-FR" baseline="0" dirty="0"/>
              <a:t>Explications sur les assurances et frais juridiques delta CA 2025 et BP 2026</a:t>
            </a:r>
          </a:p>
          <a:p>
            <a:endParaRPr lang="fr-FR" baseline="0" dirty="0"/>
          </a:p>
          <a:p>
            <a:pPr defTabSz="947684">
              <a:defRPr/>
            </a:pPr>
            <a:r>
              <a:rPr lang="fr-FR" baseline="0" dirty="0"/>
              <a:t>l’assureur en charge de couvrir le risque dommage aux biens a résilié le contrat (la ville a refusé de payer 4 fois le montant de la prime d’assurance 2025 en 2026). La ville a donc choisi de confier le contrat d’assurance dommages aux biens à l’assureur norvégien qui couvre déjà les sinistres pour la flotte auto. L’augmentation du coût du contrat est de 35 K€, soit une prime d’assurance qui augmente de 125% (au lieu des 400 % avec le précédent assureur). </a:t>
            </a:r>
            <a:br>
              <a:rPr lang="fr-FR" baseline="0" dirty="0"/>
            </a:br>
            <a:r>
              <a:rPr lang="fr-FR" baseline="0" dirty="0"/>
              <a:t>Augmentation des frais de procédures anticipées</a:t>
            </a:r>
          </a:p>
          <a:p>
            <a:pPr defTabSz="947684">
              <a:defRPr/>
            </a:pPr>
            <a:endParaRPr lang="fr-FR" baseline="0" dirty="0"/>
          </a:p>
          <a:p>
            <a:pPr defTabSz="947684">
              <a:defRPr/>
            </a:pPr>
            <a:r>
              <a:rPr lang="fr-FR" baseline="0" dirty="0"/>
              <a:t>Explications sur les impôts fonciers delta CA 2025 et BP 2026</a:t>
            </a:r>
          </a:p>
          <a:p>
            <a:pPr defTabSz="947684">
              <a:defRPr/>
            </a:pPr>
            <a:endParaRPr lang="fr-FR" baseline="0" dirty="0"/>
          </a:p>
          <a:p>
            <a:pPr defTabSz="947684">
              <a:defRPr/>
            </a:pPr>
            <a:r>
              <a:rPr lang="fr-FR" baseline="0" dirty="0"/>
              <a:t>0,9 % de revalorisation forfaitaire des bases</a:t>
            </a:r>
            <a:br>
              <a:rPr lang="fr-FR" baseline="0" dirty="0"/>
            </a:br>
            <a:r>
              <a:rPr lang="fr-FR" baseline="0" dirty="0"/>
              <a:t>Acquittement d’une taxe foncière sur la crèche petit </a:t>
            </a:r>
            <a:r>
              <a:rPr lang="fr-FR" baseline="0" dirty="0" err="1"/>
              <a:t>bonum</a:t>
            </a:r>
            <a:r>
              <a:rPr lang="fr-FR" baseline="0" dirty="0"/>
              <a:t> car livrée en 2022 donc pas de TF l’année dernière + 15 K€.</a:t>
            </a:r>
          </a:p>
          <a:p>
            <a:pPr defTabSz="947684">
              <a:defRPr/>
            </a:pPr>
            <a:endParaRPr lang="fr-FR" baseline="0" dirty="0"/>
          </a:p>
          <a:p>
            <a:pPr defTabSz="947684">
              <a:defRPr/>
            </a:pPr>
            <a:endParaRPr lang="fr-FR" baseline="0" dirty="0"/>
          </a:p>
          <a:p>
            <a:r>
              <a:rPr lang="fr-FR" baseline="0" dirty="0"/>
              <a:t>Explications sur les frais d’affranchissement delta CA 2025 et BP 2026</a:t>
            </a:r>
          </a:p>
          <a:p>
            <a:pPr defTabSz="947684">
              <a:defRPr/>
            </a:pPr>
            <a:endParaRPr lang="fr-FR" baseline="0" dirty="0"/>
          </a:p>
          <a:p>
            <a:pPr defTabSz="947684">
              <a:defRPr/>
            </a:pPr>
            <a:r>
              <a:rPr lang="fr-FR" baseline="0" dirty="0"/>
              <a:t>+ 22 K€ sur le remplacement des abonnements des téléphones portables et internet pour passer sur des forfaits pros.</a:t>
            </a:r>
          </a:p>
          <a:p>
            <a:pPr defTabSz="947684">
              <a:defRPr/>
            </a:pPr>
            <a:r>
              <a:rPr lang="fr-FR" baseline="0" dirty="0"/>
              <a:t>+ 5 K€ abonnements nouveaux TPE</a:t>
            </a:r>
          </a:p>
          <a:p>
            <a:endParaRPr lang="fr-FR" baseline="0" dirty="0"/>
          </a:p>
          <a:p>
            <a:pPr defTabSz="947684">
              <a:defRPr/>
            </a:pPr>
            <a:endParaRPr lang="fr-FR" baseline="0" dirty="0"/>
          </a:p>
          <a:p>
            <a:pPr defTabSz="947684">
              <a:defRPr/>
            </a:pPr>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21</a:t>
            </a:fld>
            <a:endParaRPr lang="fr-FR"/>
          </a:p>
        </p:txBody>
      </p:sp>
    </p:spTree>
    <p:extLst>
      <p:ext uri="{BB962C8B-B14F-4D97-AF65-F5344CB8AC3E}">
        <p14:creationId xmlns:p14="http://schemas.microsoft.com/office/powerpoint/2010/main" val="38934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a:t>
            </a:r>
            <a:r>
              <a:rPr lang="fr-FR" baseline="0" dirty="0"/>
              <a:t> subvention du CCAS augmente de 31 % car il y a une obligation réglementaire à prévoir une analyse des besoins sociaux durant la première année du nouveau mandat.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22</a:t>
            </a:fld>
            <a:endParaRPr lang="fr-FR"/>
          </a:p>
        </p:txBody>
      </p:sp>
    </p:spTree>
    <p:extLst>
      <p:ext uri="{BB962C8B-B14F-4D97-AF65-F5344CB8AC3E}">
        <p14:creationId xmlns:p14="http://schemas.microsoft.com/office/powerpoint/2010/main" val="220457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nouveau prélèvement interviendra en 2024, il s’agit du DILICO, </a:t>
            </a:r>
            <a:r>
              <a:rPr lang="fr-FR" dirty="0" err="1"/>
              <a:t>DIspositif</a:t>
            </a:r>
            <a:r>
              <a:rPr lang="fr-FR" dirty="0"/>
              <a:t> de </a:t>
            </a:r>
            <a:r>
              <a:rPr lang="fr-FR" dirty="0" err="1"/>
              <a:t>LIssage</a:t>
            </a:r>
            <a:r>
              <a:rPr lang="fr-FR" dirty="0"/>
              <a:t> </a:t>
            </a:r>
            <a:r>
              <a:rPr lang="fr-FR" dirty="0" err="1"/>
              <a:t>COnjoncturel</a:t>
            </a:r>
            <a:r>
              <a:rPr lang="fr-FR" dirty="0"/>
              <a:t> des recettes fiscales des collectivités territoriales. Ce prélèvement a pour but de faire participer les collectivités territoriales au redressement des finances publiques nationales. </a:t>
            </a:r>
          </a:p>
          <a:p>
            <a:r>
              <a:rPr lang="fr-FR" dirty="0"/>
              <a:t> </a:t>
            </a:r>
          </a:p>
          <a:p>
            <a:r>
              <a:rPr lang="fr-FR" dirty="0"/>
              <a:t>Selon les dernières estimations de la DGFIP, la ville serait prélevée à hauteur de 52 726 €. Les chiffres définitifs seront communiqués par </a:t>
            </a:r>
            <a:r>
              <a:rPr lang="fr-FR"/>
              <a:t>arrêté courant avril.</a:t>
            </a:r>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23</a:t>
            </a:fld>
            <a:endParaRPr lang="fr-FR"/>
          </a:p>
        </p:txBody>
      </p:sp>
    </p:spTree>
    <p:extLst>
      <p:ext uri="{BB962C8B-B14F-4D97-AF65-F5344CB8AC3E}">
        <p14:creationId xmlns:p14="http://schemas.microsoft.com/office/powerpoint/2010/main" val="82681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24</a:t>
            </a:fld>
            <a:endParaRPr lang="fr-FR"/>
          </a:p>
        </p:txBody>
      </p:sp>
    </p:spTree>
    <p:extLst>
      <p:ext uri="{BB962C8B-B14F-4D97-AF65-F5344CB8AC3E}">
        <p14:creationId xmlns:p14="http://schemas.microsoft.com/office/powerpoint/2010/main" val="204843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Subventions 2025</a:t>
            </a:r>
          </a:p>
          <a:p>
            <a:endParaRPr lang="fr-FR" dirty="0"/>
          </a:p>
          <a:p>
            <a:r>
              <a:rPr lang="fr-FR" dirty="0"/>
              <a:t>- Subvention départementale pour la crèche </a:t>
            </a:r>
            <a:r>
              <a:rPr lang="fr-FR" dirty="0" err="1"/>
              <a:t>Petibonum</a:t>
            </a:r>
            <a:r>
              <a:rPr lang="fr-FR" dirty="0"/>
              <a:t> pour 904 K€</a:t>
            </a:r>
          </a:p>
          <a:p>
            <a:r>
              <a:rPr lang="fr-FR" dirty="0"/>
              <a:t>- Subvention de l’Etat pour l’EVS pour 257 K€</a:t>
            </a:r>
          </a:p>
          <a:p>
            <a:r>
              <a:rPr lang="fr-FR" dirty="0"/>
              <a:t>- Subvention ludothèque 232 K€</a:t>
            </a:r>
          </a:p>
          <a:p>
            <a:r>
              <a:rPr lang="fr-FR" dirty="0"/>
              <a:t>- Solde de la subvention pour les ENI 143 K€</a:t>
            </a:r>
          </a:p>
          <a:p>
            <a:r>
              <a:rPr lang="fr-FR" dirty="0"/>
              <a:t>- Subventions régionales pour le passe en </a:t>
            </a:r>
            <a:r>
              <a:rPr lang="fr-FR" dirty="0" err="1"/>
              <a:t>Led</a:t>
            </a:r>
            <a:r>
              <a:rPr lang="fr-FR" dirty="0"/>
              <a:t> de l’éclairage public 111 K€</a:t>
            </a:r>
          </a:p>
          <a:p>
            <a:r>
              <a:rPr lang="fr-FR" dirty="0"/>
              <a:t>- Solde subvention régionale pour le parking Monet 53 K€</a:t>
            </a:r>
          </a:p>
          <a:p>
            <a:r>
              <a:rPr lang="fr-FR" dirty="0"/>
              <a:t>- Subvention CASGBS pour la place des 1 000 colonnes 31 K€</a:t>
            </a:r>
          </a:p>
          <a:p>
            <a:r>
              <a:rPr lang="fr-FR" dirty="0"/>
              <a:t>- Solde subvention de l’agence nationale du sport pour le </a:t>
            </a:r>
            <a:r>
              <a:rPr lang="fr-FR" dirty="0" err="1"/>
              <a:t>street</a:t>
            </a:r>
            <a:r>
              <a:rPr lang="fr-FR" dirty="0"/>
              <a:t> </a:t>
            </a:r>
            <a:r>
              <a:rPr lang="fr-FR" dirty="0" err="1"/>
              <a:t>workout</a:t>
            </a:r>
            <a:r>
              <a:rPr lang="fr-FR" dirty="0"/>
              <a:t> de la place de la comédie 26 K€</a:t>
            </a:r>
          </a:p>
          <a:p>
            <a:pPr marL="177691" indent="-177691">
              <a:buFontTx/>
              <a:buChar char="-"/>
            </a:pPr>
            <a:endParaRPr lang="fr-FR" dirty="0"/>
          </a:p>
          <a:p>
            <a:r>
              <a:rPr lang="fr-FR" dirty="0"/>
              <a:t>Subventions 2026</a:t>
            </a:r>
          </a:p>
          <a:p>
            <a:endParaRPr lang="fr-FR" dirty="0"/>
          </a:p>
          <a:p>
            <a:pPr marL="177691" indent="-177691">
              <a:buFontTx/>
              <a:buChar char="-"/>
            </a:pPr>
            <a:r>
              <a:rPr lang="fr-FR" dirty="0"/>
              <a:t>510 K€ subventions DETR et Régionale pour le parc Carrières Saint Denis </a:t>
            </a:r>
          </a:p>
          <a:p>
            <a:pPr marL="177691" indent="-177691">
              <a:buFontTx/>
              <a:buChar char="-"/>
            </a:pPr>
            <a:r>
              <a:rPr lang="fr-FR" dirty="0"/>
              <a:t>410 K€ les subventions d’investissement reçues (Subvention Agence de l’Eau Seine Normandie (AESN), Région et agglomération pour les ilots fraîcheurs </a:t>
            </a:r>
          </a:p>
          <a:p>
            <a:pPr marL="177691" indent="-177691">
              <a:buFontTx/>
              <a:buChar char="-"/>
            </a:pPr>
            <a:r>
              <a:rPr lang="fr-FR" dirty="0"/>
              <a:t>85 </a:t>
            </a:r>
            <a:r>
              <a:rPr lang="fr-FR" dirty="0" err="1"/>
              <a:t>K€subventions</a:t>
            </a:r>
            <a:r>
              <a:rPr lang="fr-FR" dirty="0"/>
              <a:t> budget participatif régionale 85 K€ </a:t>
            </a:r>
          </a:p>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27</a:t>
            </a:fld>
            <a:endParaRPr lang="fr-FR"/>
          </a:p>
        </p:txBody>
      </p:sp>
    </p:spTree>
    <p:extLst>
      <p:ext uri="{BB962C8B-B14F-4D97-AF65-F5344CB8AC3E}">
        <p14:creationId xmlns:p14="http://schemas.microsoft.com/office/powerpoint/2010/main" val="3557549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85113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Acquisitions</a:t>
            </a:r>
            <a:r>
              <a:rPr lang="fr-FR" baseline="0" dirty="0"/>
              <a:t> foncières</a:t>
            </a:r>
            <a:endParaRPr lang="fr-FR" dirty="0"/>
          </a:p>
          <a:p>
            <a:endParaRPr lang="fr-FR" dirty="0"/>
          </a:p>
          <a:p>
            <a:r>
              <a:rPr lang="fr-FR" dirty="0"/>
              <a:t>AY 101 rue Vaucanson : rachat 1665 m² de jardins familiaux à CASGBS 35 000 € + frais</a:t>
            </a:r>
          </a:p>
          <a:p>
            <a:r>
              <a:rPr lang="fr-FR" dirty="0"/>
              <a:t>AY 97 rue Vaucanson : rachat 696 m² réserve foncière située hors ZAC à CASGBS : 15 000 € + frais</a:t>
            </a:r>
          </a:p>
          <a:p>
            <a:r>
              <a:rPr lang="fr-FR" dirty="0"/>
              <a:t>Achat emprise voirie au 12-14 rue des Pierres Blanches : 260 € + frais</a:t>
            </a:r>
          </a:p>
          <a:p>
            <a:r>
              <a:rPr lang="fr-FR" dirty="0"/>
              <a:t>Achat parcelle AZ 20 rue des Alouettes à Mme </a:t>
            </a:r>
            <a:r>
              <a:rPr lang="fr-FR" dirty="0" err="1"/>
              <a:t>Esnault</a:t>
            </a:r>
            <a:r>
              <a:rPr lang="fr-FR" dirty="0"/>
              <a:t> : 1519 € + frais</a:t>
            </a:r>
          </a:p>
          <a:p>
            <a:r>
              <a:rPr lang="fr-FR" dirty="0"/>
              <a:t>Achat parcelle BM 177 rue de la </a:t>
            </a:r>
            <a:r>
              <a:rPr lang="fr-FR" dirty="0" err="1"/>
              <a:t>Longueraie</a:t>
            </a:r>
            <a:r>
              <a:rPr lang="fr-FR" dirty="0"/>
              <a:t> à SAPN (ex-squat Robert, triangle de 306 m²) :  1530 € + frais</a:t>
            </a:r>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29</a:t>
            </a:fld>
            <a:endParaRPr lang="fr-FR"/>
          </a:p>
        </p:txBody>
      </p:sp>
    </p:spTree>
    <p:extLst>
      <p:ext uri="{BB962C8B-B14F-4D97-AF65-F5344CB8AC3E}">
        <p14:creationId xmlns:p14="http://schemas.microsoft.com/office/powerpoint/2010/main" val="1632328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La ligne autres projets se compose d’un ensemble d’études, d’acquisition, de rénovation et de travaux dont les montants unitaires sont compris entre 1 000 et 25 000 € et qui serait trop long d’ajouter ligne à ligne.</a:t>
            </a:r>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30</a:t>
            </a:fld>
            <a:endParaRPr lang="fr-FR"/>
          </a:p>
        </p:txBody>
      </p:sp>
    </p:spTree>
    <p:extLst>
      <p:ext uri="{BB962C8B-B14F-4D97-AF65-F5344CB8AC3E}">
        <p14:creationId xmlns:p14="http://schemas.microsoft.com/office/powerpoint/2010/main" val="347365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Intérêts de l</a:t>
            </a:r>
            <a:r>
              <a:rPr lang="fr-FR" baseline="0" dirty="0"/>
              <a:t>a dette sont en augmentation car il y a une régularisation sur demande de la TP à hauteur de 104 K€ sans la régularisation les intérêts sont en baisse de 26 K€.</a:t>
            </a:r>
          </a:p>
          <a:p>
            <a:endParaRPr lang="fr-FR" baseline="0" dirty="0"/>
          </a:p>
        </p:txBody>
      </p:sp>
    </p:spTree>
    <p:extLst>
      <p:ext uri="{BB962C8B-B14F-4D97-AF65-F5344CB8AC3E}">
        <p14:creationId xmlns:p14="http://schemas.microsoft.com/office/powerpoint/2010/main" val="355042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31</a:t>
            </a:fld>
            <a:endParaRPr lang="fr-FR"/>
          </a:p>
        </p:txBody>
      </p:sp>
    </p:spTree>
    <p:extLst>
      <p:ext uri="{BB962C8B-B14F-4D97-AF65-F5344CB8AC3E}">
        <p14:creationId xmlns:p14="http://schemas.microsoft.com/office/powerpoint/2010/main" val="26268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dépenses et</a:t>
            </a:r>
            <a:r>
              <a:rPr lang="fr-FR" baseline="0" dirty="0"/>
              <a:t> les recettes réelles en comptabilité publique sont l’ensemble des écritures comptables qui correspondent à un vrai flux d’argent (ex : la facture d’électricité, la ville paye réellement le fournisseur d’électricité et pour les taxes foncières, la ville perçoit réellement le produit sur son compte en banque).</a:t>
            </a:r>
          </a:p>
          <a:p>
            <a:endParaRPr lang="fr-FR" baseline="0" dirty="0"/>
          </a:p>
          <a:p>
            <a:r>
              <a:rPr lang="fr-FR" baseline="0" dirty="0"/>
              <a:t>Les dépenses et les recettes d’ordre en comptabilité publique ne correspondent pas un vrai flux d’argent mais sont des jeux d’écritures comptables qui impactent les dépenses et les recettes de la même manière (ex : l’amortissement est à la  fois une dépense de fonctionnement et une recette d’investissement).</a:t>
            </a:r>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5</a:t>
            </a:fld>
            <a:endParaRPr lang="fr-FR"/>
          </a:p>
        </p:txBody>
      </p:sp>
    </p:spTree>
    <p:extLst>
      <p:ext uri="{BB962C8B-B14F-4D97-AF65-F5344CB8AC3E}">
        <p14:creationId xmlns:p14="http://schemas.microsoft.com/office/powerpoint/2010/main" val="309662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7</a:t>
            </a:fld>
            <a:endParaRPr lang="fr-FR"/>
          </a:p>
        </p:txBody>
      </p:sp>
    </p:spTree>
    <p:extLst>
      <p:ext uri="{BB962C8B-B14F-4D97-AF65-F5344CB8AC3E}">
        <p14:creationId xmlns:p14="http://schemas.microsoft.com/office/powerpoint/2010/main" val="23334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dépenses et</a:t>
            </a:r>
            <a:r>
              <a:rPr lang="fr-FR" baseline="0" dirty="0"/>
              <a:t> les recettes réelles en comptabilité publique sont l’ensemble des écritures comptables qui correspondent à un vrai flux d’argent (ex : la facture d’électricité, la ville paye réellement le fournisseur d’électricité et pour les taxes foncières, la ville perçoit réellement le produit sur son compte en banque).</a:t>
            </a:r>
          </a:p>
          <a:p>
            <a:endParaRPr lang="fr-FR" baseline="0" dirty="0"/>
          </a:p>
          <a:p>
            <a:r>
              <a:rPr lang="fr-FR" baseline="0" dirty="0"/>
              <a:t>Les dépenses et les recettes d’ordre en comptabilité publique ne correspondent pas un vrai flux d’argent mais sont des jeux d’écritures comptables qui impactent les dépenses et les recettes de la même manière (ex : l’amortissement est à la  fois une dépense de fonctionnement et une recette d’investissement).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8</a:t>
            </a:fld>
            <a:endParaRPr lang="fr-FR"/>
          </a:p>
        </p:txBody>
      </p:sp>
    </p:spTree>
    <p:extLst>
      <p:ext uri="{BB962C8B-B14F-4D97-AF65-F5344CB8AC3E}">
        <p14:creationId xmlns:p14="http://schemas.microsoft.com/office/powerpoint/2010/main" val="355171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9104F06-FD62-5B4E-85F6-4A0738234605}" type="slidenum">
              <a:rPr lang="fr-FR" smtClean="0"/>
              <a:t>12</a:t>
            </a:fld>
            <a:endParaRPr lang="fr-FR"/>
          </a:p>
        </p:txBody>
      </p:sp>
    </p:spTree>
    <p:extLst>
      <p:ext uri="{BB962C8B-B14F-4D97-AF65-F5344CB8AC3E}">
        <p14:creationId xmlns:p14="http://schemas.microsoft.com/office/powerpoint/2010/main" val="2203897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THRS baisse de 23 % s’explique en raison du fort taux d’erreur que les contribuables ont fait dans leur déclaration d’impôt</a:t>
            </a:r>
            <a:r>
              <a:rPr lang="fr-FR" baseline="0" dirty="0"/>
              <a:t> lors de la déclaration de leur résidence secondaire. Par mesure de précaution la DDFIP nous a proposé de repartir sur les dernières bases fiabilisées, celles de 2023.</a:t>
            </a:r>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13</a:t>
            </a:fld>
            <a:endParaRPr lang="fr-FR"/>
          </a:p>
        </p:txBody>
      </p:sp>
    </p:spTree>
    <p:extLst>
      <p:ext uri="{BB962C8B-B14F-4D97-AF65-F5344CB8AC3E}">
        <p14:creationId xmlns:p14="http://schemas.microsoft.com/office/powerpoint/2010/main" val="129917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16</a:t>
            </a:fld>
            <a:endParaRPr lang="fr-FR"/>
          </a:p>
        </p:txBody>
      </p:sp>
    </p:spTree>
    <p:extLst>
      <p:ext uri="{BB962C8B-B14F-4D97-AF65-F5344CB8AC3E}">
        <p14:creationId xmlns:p14="http://schemas.microsoft.com/office/powerpoint/2010/main" val="124661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104F06-FD62-5B4E-85F6-4A0738234605}" type="slidenum">
              <a:rPr lang="fr-FR" smtClean="0"/>
              <a:t>18</a:t>
            </a:fld>
            <a:endParaRPr lang="fr-FR"/>
          </a:p>
        </p:txBody>
      </p:sp>
    </p:spTree>
    <p:extLst>
      <p:ext uri="{BB962C8B-B14F-4D97-AF65-F5344CB8AC3E}">
        <p14:creationId xmlns:p14="http://schemas.microsoft.com/office/powerpoint/2010/main" val="218607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80AABA-0F43-374E-9979-97BD607307C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B37CFEC-E640-314C-9083-D45CD8819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F96D383-9252-F043-9998-D2C05839F2C7}"/>
              </a:ext>
            </a:extLst>
          </p:cNvPr>
          <p:cNvSpPr>
            <a:spLocks noGrp="1"/>
          </p:cNvSpPr>
          <p:nvPr>
            <p:ph type="dt" sz="half" idx="10"/>
          </p:nvPr>
        </p:nvSpPr>
        <p:spPr/>
        <p:txBody>
          <a:bodyPr/>
          <a:lstStyle/>
          <a:p>
            <a:fld id="{880488C1-F7AD-4414-8002-D55ACCC9F9A1}" type="datetime1">
              <a:rPr lang="fr-FR" smtClean="0"/>
              <a:t>04/02/2026</a:t>
            </a:fld>
            <a:endParaRPr lang="fr-FR"/>
          </a:p>
        </p:txBody>
      </p:sp>
      <p:sp>
        <p:nvSpPr>
          <p:cNvPr id="5" name="Espace réservé du pied de page 4">
            <a:extLst>
              <a:ext uri="{FF2B5EF4-FFF2-40B4-BE49-F238E27FC236}">
                <a16:creationId xmlns:a16="http://schemas.microsoft.com/office/drawing/2014/main" id="{57DDE0D7-E191-FD49-A6B5-4670CF384E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A2B324-A6EA-884B-8385-4995B9698FA0}"/>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225042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366D77-1458-3F42-81DC-2E16FD6E685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DE2101-50FD-7248-AE8B-D15DDF290ED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DFB4EE2-FAE1-C94E-B1A9-A51374E12715}"/>
              </a:ext>
            </a:extLst>
          </p:cNvPr>
          <p:cNvSpPr>
            <a:spLocks noGrp="1"/>
          </p:cNvSpPr>
          <p:nvPr>
            <p:ph type="dt" sz="half" idx="10"/>
          </p:nvPr>
        </p:nvSpPr>
        <p:spPr/>
        <p:txBody>
          <a:bodyPr/>
          <a:lstStyle/>
          <a:p>
            <a:fld id="{40F1B33C-CD61-4172-9213-9ADD5DE0D168}" type="datetime1">
              <a:rPr lang="fr-FR" smtClean="0"/>
              <a:t>04/02/2026</a:t>
            </a:fld>
            <a:endParaRPr lang="fr-FR"/>
          </a:p>
        </p:txBody>
      </p:sp>
      <p:sp>
        <p:nvSpPr>
          <p:cNvPr id="5" name="Espace réservé du pied de page 4">
            <a:extLst>
              <a:ext uri="{FF2B5EF4-FFF2-40B4-BE49-F238E27FC236}">
                <a16:creationId xmlns:a16="http://schemas.microsoft.com/office/drawing/2014/main" id="{F95F62E4-61A0-454C-B778-188AC98403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D85A70-CFFC-734D-9B36-D5CD85E7DAED}"/>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52010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DD80534-9CC2-674B-9433-777F8E6F222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CFC8A1C-7866-C54C-9A65-331C30F1671D}"/>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4A580D5-DE41-5246-AAA8-909C19F29AB0}"/>
              </a:ext>
            </a:extLst>
          </p:cNvPr>
          <p:cNvSpPr>
            <a:spLocks noGrp="1"/>
          </p:cNvSpPr>
          <p:nvPr>
            <p:ph type="dt" sz="half" idx="10"/>
          </p:nvPr>
        </p:nvSpPr>
        <p:spPr/>
        <p:txBody>
          <a:bodyPr/>
          <a:lstStyle/>
          <a:p>
            <a:fld id="{E922DBC9-69C0-4916-A49E-C1DE5C7F85A1}" type="datetime1">
              <a:rPr lang="fr-FR" smtClean="0"/>
              <a:t>04/02/2026</a:t>
            </a:fld>
            <a:endParaRPr lang="fr-FR"/>
          </a:p>
        </p:txBody>
      </p:sp>
      <p:sp>
        <p:nvSpPr>
          <p:cNvPr id="5" name="Espace réservé du pied de page 4">
            <a:extLst>
              <a:ext uri="{FF2B5EF4-FFF2-40B4-BE49-F238E27FC236}">
                <a16:creationId xmlns:a16="http://schemas.microsoft.com/office/drawing/2014/main" id="{E5A6A6F6-3578-9042-A4F5-638A317730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632AAE-1651-7A4C-9907-AD43E8F51381}"/>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211710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3975B-4800-134F-A574-8E712EB94A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063F9F-4F2F-D74F-9009-412C53F5D735}"/>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33F3480-ADEF-FC44-9DA4-91970DD3AE97}"/>
              </a:ext>
            </a:extLst>
          </p:cNvPr>
          <p:cNvSpPr>
            <a:spLocks noGrp="1"/>
          </p:cNvSpPr>
          <p:nvPr>
            <p:ph type="dt" sz="half" idx="10"/>
          </p:nvPr>
        </p:nvSpPr>
        <p:spPr/>
        <p:txBody>
          <a:bodyPr/>
          <a:lstStyle/>
          <a:p>
            <a:fld id="{AF1C1124-E936-4593-ADE1-96E5C0C28D87}" type="datetime1">
              <a:rPr lang="fr-FR" smtClean="0"/>
              <a:t>04/02/2026</a:t>
            </a:fld>
            <a:endParaRPr lang="fr-FR"/>
          </a:p>
        </p:txBody>
      </p:sp>
      <p:sp>
        <p:nvSpPr>
          <p:cNvPr id="5" name="Espace réservé du pied de page 4">
            <a:extLst>
              <a:ext uri="{FF2B5EF4-FFF2-40B4-BE49-F238E27FC236}">
                <a16:creationId xmlns:a16="http://schemas.microsoft.com/office/drawing/2014/main" id="{760D0932-B761-EA46-B62C-A235DD4C12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E5BF06-3D85-DB4E-A6DE-741AFD500F6E}"/>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172578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D8C3F-9325-9D44-9028-C823A4AD6B5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E012174-BE29-404E-BA68-85C91E7614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35F01EA-29E6-1042-9FED-84C60BE287E8}"/>
              </a:ext>
            </a:extLst>
          </p:cNvPr>
          <p:cNvSpPr>
            <a:spLocks noGrp="1"/>
          </p:cNvSpPr>
          <p:nvPr>
            <p:ph type="dt" sz="half" idx="10"/>
          </p:nvPr>
        </p:nvSpPr>
        <p:spPr/>
        <p:txBody>
          <a:bodyPr/>
          <a:lstStyle/>
          <a:p>
            <a:fld id="{D31992C9-4929-4B4A-8019-D7DB03DAF6B5}" type="datetime1">
              <a:rPr lang="fr-FR" smtClean="0"/>
              <a:t>04/02/2026</a:t>
            </a:fld>
            <a:endParaRPr lang="fr-FR"/>
          </a:p>
        </p:txBody>
      </p:sp>
      <p:sp>
        <p:nvSpPr>
          <p:cNvPr id="5" name="Espace réservé du pied de page 4">
            <a:extLst>
              <a:ext uri="{FF2B5EF4-FFF2-40B4-BE49-F238E27FC236}">
                <a16:creationId xmlns:a16="http://schemas.microsoft.com/office/drawing/2014/main" id="{4CFBE7E5-0ACE-284A-BCDB-E044A2F6B2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90DBCC-6F89-8941-ABC7-F006B63876B3}"/>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102542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738B00-E2BB-9846-AEEB-BDD7B13322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6E3949-A36A-EC46-BCD2-B211ABFDFEF0}"/>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11F1B94C-B21A-524D-A19B-E35F55CCF7D6}"/>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0E054EB-3AF2-434D-91FC-69D55C7E8F4F}"/>
              </a:ext>
            </a:extLst>
          </p:cNvPr>
          <p:cNvSpPr>
            <a:spLocks noGrp="1"/>
          </p:cNvSpPr>
          <p:nvPr>
            <p:ph type="dt" sz="half" idx="10"/>
          </p:nvPr>
        </p:nvSpPr>
        <p:spPr/>
        <p:txBody>
          <a:bodyPr/>
          <a:lstStyle/>
          <a:p>
            <a:fld id="{CE8FAB88-3B93-49EC-9042-0CA2C04120F7}" type="datetime1">
              <a:rPr lang="fr-FR" smtClean="0"/>
              <a:t>04/02/2026</a:t>
            </a:fld>
            <a:endParaRPr lang="fr-FR"/>
          </a:p>
        </p:txBody>
      </p:sp>
      <p:sp>
        <p:nvSpPr>
          <p:cNvPr id="6" name="Espace réservé du pied de page 5">
            <a:extLst>
              <a:ext uri="{FF2B5EF4-FFF2-40B4-BE49-F238E27FC236}">
                <a16:creationId xmlns:a16="http://schemas.microsoft.com/office/drawing/2014/main" id="{93F26DC4-DB3B-FC49-A852-2246FA78820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4379F3-6D2B-3444-A803-86DFE476EED3}"/>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60972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D64BD-AFF9-2649-9B2A-CCCA048A8EE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FF30F3B-B4A2-5848-A16B-625B0AA028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13D8F70-4EDF-F248-A630-C929CC397E32}"/>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06682049-E0B4-B247-81C2-ECA2B261A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7C1CE1A-4922-BA45-A9CA-258C50E1B7E3}"/>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B8A391C9-BDC5-8A40-B050-1E4921A0C67B}"/>
              </a:ext>
            </a:extLst>
          </p:cNvPr>
          <p:cNvSpPr>
            <a:spLocks noGrp="1"/>
          </p:cNvSpPr>
          <p:nvPr>
            <p:ph type="dt" sz="half" idx="10"/>
          </p:nvPr>
        </p:nvSpPr>
        <p:spPr/>
        <p:txBody>
          <a:bodyPr/>
          <a:lstStyle/>
          <a:p>
            <a:fld id="{8FC4E880-D7CC-4DAA-AEFA-8CB976C4984A}" type="datetime1">
              <a:rPr lang="fr-FR" smtClean="0"/>
              <a:t>04/02/2026</a:t>
            </a:fld>
            <a:endParaRPr lang="fr-FR"/>
          </a:p>
        </p:txBody>
      </p:sp>
      <p:sp>
        <p:nvSpPr>
          <p:cNvPr id="8" name="Espace réservé du pied de page 7">
            <a:extLst>
              <a:ext uri="{FF2B5EF4-FFF2-40B4-BE49-F238E27FC236}">
                <a16:creationId xmlns:a16="http://schemas.microsoft.com/office/drawing/2014/main" id="{D999C8BD-B35C-3E45-9363-3F066C9CB3A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6E35129-1E17-9B40-92F3-C3AF3AB32BBE}"/>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93683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4B893-6798-4B4D-9FC9-9AE74CD0676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0FB8A48-E5A6-094C-BBA0-088EF05CECE2}"/>
              </a:ext>
            </a:extLst>
          </p:cNvPr>
          <p:cNvSpPr>
            <a:spLocks noGrp="1"/>
          </p:cNvSpPr>
          <p:nvPr>
            <p:ph type="dt" sz="half" idx="10"/>
          </p:nvPr>
        </p:nvSpPr>
        <p:spPr/>
        <p:txBody>
          <a:bodyPr/>
          <a:lstStyle/>
          <a:p>
            <a:fld id="{F46BFFEE-03F0-408A-A247-D05C9A245E95}" type="datetime1">
              <a:rPr lang="fr-FR" smtClean="0"/>
              <a:t>04/02/2026</a:t>
            </a:fld>
            <a:endParaRPr lang="fr-FR"/>
          </a:p>
        </p:txBody>
      </p:sp>
      <p:sp>
        <p:nvSpPr>
          <p:cNvPr id="4" name="Espace réservé du pied de page 3">
            <a:extLst>
              <a:ext uri="{FF2B5EF4-FFF2-40B4-BE49-F238E27FC236}">
                <a16:creationId xmlns:a16="http://schemas.microsoft.com/office/drawing/2014/main" id="{1B8C3CB8-83B6-3242-9849-C317AC596BF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40BADD-E104-8049-B46E-53D32193B38A}"/>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308848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72D9171-8B7C-324C-9AA5-911F9A8C45D3}"/>
              </a:ext>
            </a:extLst>
          </p:cNvPr>
          <p:cNvSpPr>
            <a:spLocks noGrp="1"/>
          </p:cNvSpPr>
          <p:nvPr>
            <p:ph type="dt" sz="half" idx="10"/>
          </p:nvPr>
        </p:nvSpPr>
        <p:spPr/>
        <p:txBody>
          <a:bodyPr/>
          <a:lstStyle/>
          <a:p>
            <a:fld id="{8AF356F0-342C-49A1-A5D5-D38235040923}" type="datetime1">
              <a:rPr lang="fr-FR" smtClean="0"/>
              <a:t>04/02/2026</a:t>
            </a:fld>
            <a:endParaRPr lang="fr-FR"/>
          </a:p>
        </p:txBody>
      </p:sp>
      <p:sp>
        <p:nvSpPr>
          <p:cNvPr id="3" name="Espace réservé du pied de page 2">
            <a:extLst>
              <a:ext uri="{FF2B5EF4-FFF2-40B4-BE49-F238E27FC236}">
                <a16:creationId xmlns:a16="http://schemas.microsoft.com/office/drawing/2014/main" id="{1E1B38CB-A941-7F4C-A253-29C9133A987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B29DC2-33F2-D749-9EE4-815550C892A1}"/>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236385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C70F54-FFCF-D549-BDD6-00E73D86F2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A84B70-3EFF-C442-BFF1-BD16CCFBC5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58BD6CA-B5FD-4D4D-8BA7-445ABBECB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C576A74-7BA0-1C4A-B9C5-08DE5E72E6C9}"/>
              </a:ext>
            </a:extLst>
          </p:cNvPr>
          <p:cNvSpPr>
            <a:spLocks noGrp="1"/>
          </p:cNvSpPr>
          <p:nvPr>
            <p:ph type="dt" sz="half" idx="10"/>
          </p:nvPr>
        </p:nvSpPr>
        <p:spPr/>
        <p:txBody>
          <a:bodyPr/>
          <a:lstStyle/>
          <a:p>
            <a:fld id="{4DA47779-3849-44E0-9008-5F1EF69AA151}" type="datetime1">
              <a:rPr lang="fr-FR" smtClean="0"/>
              <a:t>04/02/2026</a:t>
            </a:fld>
            <a:endParaRPr lang="fr-FR"/>
          </a:p>
        </p:txBody>
      </p:sp>
      <p:sp>
        <p:nvSpPr>
          <p:cNvPr id="6" name="Espace réservé du pied de page 5">
            <a:extLst>
              <a:ext uri="{FF2B5EF4-FFF2-40B4-BE49-F238E27FC236}">
                <a16:creationId xmlns:a16="http://schemas.microsoft.com/office/drawing/2014/main" id="{0C116DCC-D02D-7E43-B1E6-7497EC2D3F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FDD51AF-CE45-A043-BEE6-631BD59B24C2}"/>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657495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AEE597-77A1-AF40-AF7D-2FACD4AF56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3247E62-337F-A941-9418-59F0EA7F76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F949DD5-7DA2-9247-8E33-406BC0178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B0C9925-1596-F44C-A65D-C00585E6CD8B}"/>
              </a:ext>
            </a:extLst>
          </p:cNvPr>
          <p:cNvSpPr>
            <a:spLocks noGrp="1"/>
          </p:cNvSpPr>
          <p:nvPr>
            <p:ph type="dt" sz="half" idx="10"/>
          </p:nvPr>
        </p:nvSpPr>
        <p:spPr/>
        <p:txBody>
          <a:bodyPr/>
          <a:lstStyle/>
          <a:p>
            <a:fld id="{F28F1124-233E-4CC4-8B18-2D1EA7024F9E}" type="datetime1">
              <a:rPr lang="fr-FR" smtClean="0"/>
              <a:t>04/02/2026</a:t>
            </a:fld>
            <a:endParaRPr lang="fr-FR"/>
          </a:p>
        </p:txBody>
      </p:sp>
      <p:sp>
        <p:nvSpPr>
          <p:cNvPr id="6" name="Espace réservé du pied de page 5">
            <a:extLst>
              <a:ext uri="{FF2B5EF4-FFF2-40B4-BE49-F238E27FC236}">
                <a16:creationId xmlns:a16="http://schemas.microsoft.com/office/drawing/2014/main" id="{F1DB94AE-F4A1-F74D-A14E-543EA5558A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304A3A-A81D-B742-8CCB-69640D7248CB}"/>
              </a:ext>
            </a:extLst>
          </p:cNvPr>
          <p:cNvSpPr>
            <a:spLocks noGrp="1"/>
          </p:cNvSpPr>
          <p:nvPr>
            <p:ph type="sldNum" sz="quarter" idx="12"/>
          </p:nvPr>
        </p:nvSpPr>
        <p:spPr/>
        <p:txBody>
          <a:bodyPr/>
          <a:lstStyle/>
          <a:p>
            <a:fld id="{D693EDBF-93A8-9E42-A379-838B397A5D0C}" type="slidenum">
              <a:rPr lang="fr-FR" smtClean="0"/>
              <a:t>‹N°›</a:t>
            </a:fld>
            <a:endParaRPr lang="fr-FR"/>
          </a:p>
        </p:txBody>
      </p:sp>
    </p:spTree>
    <p:extLst>
      <p:ext uri="{BB962C8B-B14F-4D97-AF65-F5344CB8AC3E}">
        <p14:creationId xmlns:p14="http://schemas.microsoft.com/office/powerpoint/2010/main" val="490674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260AF15-F96A-0449-BF2B-8549953A9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431D0B7-E0CB-074E-833E-48AD243AE9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7B3287A-8585-3449-845A-4243A04A1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C1637-ED86-4EA3-823A-6D51D5F51FEB}" type="datetime1">
              <a:rPr lang="fr-FR" smtClean="0"/>
              <a:t>04/02/2026</a:t>
            </a:fld>
            <a:endParaRPr lang="fr-FR"/>
          </a:p>
        </p:txBody>
      </p:sp>
      <p:sp>
        <p:nvSpPr>
          <p:cNvPr id="5" name="Espace réservé du pied de page 4">
            <a:extLst>
              <a:ext uri="{FF2B5EF4-FFF2-40B4-BE49-F238E27FC236}">
                <a16:creationId xmlns:a16="http://schemas.microsoft.com/office/drawing/2014/main" id="{58AD4AFF-A758-4C44-B933-864CE30D5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76226FA-C78D-5046-B68D-4263910BD4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EDBF-93A8-9E42-A379-838B397A5D0C}" type="slidenum">
              <a:rPr lang="fr-FR" smtClean="0"/>
              <a:t>‹N°›</a:t>
            </a:fld>
            <a:endParaRPr lang="fr-FR"/>
          </a:p>
        </p:txBody>
      </p:sp>
    </p:spTree>
    <p:extLst>
      <p:ext uri="{BB962C8B-B14F-4D97-AF65-F5344CB8AC3E}">
        <p14:creationId xmlns:p14="http://schemas.microsoft.com/office/powerpoint/2010/main" val="1225514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emf"/></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C9DF399-4C5B-9C40-A742-666BCF83E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87" y="2275786"/>
            <a:ext cx="6159144" cy="3973889"/>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95" name="image1.png" descr="image1.png"/>
          <p:cNvPicPr>
            <a:picLocks noChangeAspect="1"/>
          </p:cNvPicPr>
          <p:nvPr/>
        </p:nvPicPr>
        <p:blipFill>
          <a:blip r:embed="rId3"/>
          <a:stretch>
            <a:fillRect/>
          </a:stretch>
        </p:blipFill>
        <p:spPr>
          <a:xfrm>
            <a:off x="4736473" y="324059"/>
            <a:ext cx="2719053" cy="951060"/>
          </a:xfrm>
          <a:prstGeom prst="rect">
            <a:avLst/>
          </a:prstGeom>
          <a:ln w="12700">
            <a:miter lim="400000"/>
          </a:ln>
        </p:spPr>
      </p:pic>
      <p:sp>
        <p:nvSpPr>
          <p:cNvPr id="2" name="ZoneTexte 1">
            <a:extLst>
              <a:ext uri="{FF2B5EF4-FFF2-40B4-BE49-F238E27FC236}">
                <a16:creationId xmlns:a16="http://schemas.microsoft.com/office/drawing/2014/main" id="{233D33C2-C932-734A-A222-35BBEC011D10}"/>
              </a:ext>
            </a:extLst>
          </p:cNvPr>
          <p:cNvSpPr txBox="1"/>
          <p:nvPr/>
        </p:nvSpPr>
        <p:spPr>
          <a:xfrm>
            <a:off x="1607680" y="1343010"/>
            <a:ext cx="8976638" cy="707886"/>
          </a:xfrm>
          <a:prstGeom prst="rect">
            <a:avLst/>
          </a:prstGeom>
          <a:noFill/>
        </p:spPr>
        <p:txBody>
          <a:bodyPr wrap="square" rtlCol="0">
            <a:spAutoFit/>
          </a:bodyPr>
          <a:lstStyle/>
          <a:p>
            <a:pPr algn="ctr"/>
            <a:r>
              <a:rPr lang="fr-FR" sz="4000" b="1" dirty="0">
                <a:solidFill>
                  <a:srgbClr val="016AB3"/>
                </a:solidFill>
              </a:rPr>
              <a:t>CONSEIL MUNICIPAL DU 16 FÉVRIER 2026</a:t>
            </a:r>
          </a:p>
        </p:txBody>
      </p:sp>
      <p:sp>
        <p:nvSpPr>
          <p:cNvPr id="3" name="ZoneTexte 2">
            <a:extLst>
              <a:ext uri="{FF2B5EF4-FFF2-40B4-BE49-F238E27FC236}">
                <a16:creationId xmlns:a16="http://schemas.microsoft.com/office/drawing/2014/main" id="{298CB17E-EE45-614A-A2C0-E110F8B2FF56}"/>
              </a:ext>
            </a:extLst>
          </p:cNvPr>
          <p:cNvSpPr txBox="1"/>
          <p:nvPr/>
        </p:nvSpPr>
        <p:spPr>
          <a:xfrm>
            <a:off x="6744769" y="4262731"/>
            <a:ext cx="4220102" cy="584775"/>
          </a:xfrm>
          <a:prstGeom prst="rect">
            <a:avLst/>
          </a:prstGeom>
          <a:solidFill>
            <a:schemeClr val="bg1"/>
          </a:solidFill>
        </p:spPr>
        <p:txBody>
          <a:bodyPr wrap="square" rtlCol="0">
            <a:spAutoFit/>
          </a:bodyPr>
          <a:lstStyle/>
          <a:p>
            <a:r>
              <a:rPr lang="fr-FR" sz="3200" b="1" dirty="0">
                <a:solidFill>
                  <a:srgbClr val="70AE47"/>
                </a:solidFill>
              </a:rPr>
              <a:t>BUDGET PRIMITIF 2026</a:t>
            </a:r>
          </a:p>
        </p:txBody>
      </p:sp>
      <p:sp>
        <p:nvSpPr>
          <p:cNvPr id="6" name="Espace réservé du numéro de diapositive 5">
            <a:extLst>
              <a:ext uri="{FF2B5EF4-FFF2-40B4-BE49-F238E27FC236}">
                <a16:creationId xmlns:a16="http://schemas.microsoft.com/office/drawing/2014/main" id="{00CF31B7-621F-644A-8624-FD8D790525F8}"/>
              </a:ext>
            </a:extLst>
          </p:cNvPr>
          <p:cNvSpPr>
            <a:spLocks noGrp="1"/>
          </p:cNvSpPr>
          <p:nvPr>
            <p:ph type="sldNum" sz="quarter" idx="12"/>
          </p:nvPr>
        </p:nvSpPr>
        <p:spPr/>
        <p:txBody>
          <a:bodyPr/>
          <a:lstStyle/>
          <a:p>
            <a:fld id="{D693EDBF-93A8-9E42-A379-838B397A5D0C}" type="slidenum">
              <a:rPr lang="fr-FR" smtClean="0"/>
              <a:t>1</a:t>
            </a:fld>
            <a:endParaRPr lang="fr-FR"/>
          </a:p>
        </p:txBody>
      </p:sp>
      <p:grpSp>
        <p:nvGrpSpPr>
          <p:cNvPr id="11" name="Groupe 10">
            <a:extLst>
              <a:ext uri="{FF2B5EF4-FFF2-40B4-BE49-F238E27FC236}">
                <a16:creationId xmlns:a16="http://schemas.microsoft.com/office/drawing/2014/main" id="{7A05CEFB-99FE-59FC-BD14-D86EE33427CC}"/>
              </a:ext>
            </a:extLst>
          </p:cNvPr>
          <p:cNvGrpSpPr/>
          <p:nvPr/>
        </p:nvGrpSpPr>
        <p:grpSpPr>
          <a:xfrm>
            <a:off x="6109044" y="3284122"/>
            <a:ext cx="635725" cy="597000"/>
            <a:chOff x="6574489" y="2680347"/>
            <a:chExt cx="635725" cy="597000"/>
          </a:xfrm>
        </p:grpSpPr>
        <p:sp>
          <p:nvSpPr>
            <p:cNvPr id="7" name="Rectangle 6">
              <a:extLst>
                <a:ext uri="{FF2B5EF4-FFF2-40B4-BE49-F238E27FC236}">
                  <a16:creationId xmlns:a16="http://schemas.microsoft.com/office/drawing/2014/main" id="{7D53FD53-7F0D-E74F-4BD6-8B266BB80CD9}"/>
                </a:ext>
              </a:extLst>
            </p:cNvPr>
            <p:cNvSpPr/>
            <p:nvPr/>
          </p:nvSpPr>
          <p:spPr>
            <a:xfrm>
              <a:off x="6598103" y="2701347"/>
              <a:ext cx="612000" cy="57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0359E5D-0585-8219-6A13-508B76C9B76B}"/>
                </a:ext>
              </a:extLst>
            </p:cNvPr>
            <p:cNvSpPr txBox="1"/>
            <p:nvPr/>
          </p:nvSpPr>
          <p:spPr>
            <a:xfrm>
              <a:off x="6574489" y="2680347"/>
              <a:ext cx="635725" cy="584775"/>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
        <p:nvSpPr>
          <p:cNvPr id="10" name="ZoneTexte 9">
            <a:extLst>
              <a:ext uri="{FF2B5EF4-FFF2-40B4-BE49-F238E27FC236}">
                <a16:creationId xmlns:a16="http://schemas.microsoft.com/office/drawing/2014/main" id="{8823D79B-3225-0B3C-C7B3-3D85833E6F7B}"/>
              </a:ext>
            </a:extLst>
          </p:cNvPr>
          <p:cNvSpPr txBox="1"/>
          <p:nvPr/>
        </p:nvSpPr>
        <p:spPr>
          <a:xfrm>
            <a:off x="6744658" y="3305122"/>
            <a:ext cx="6099048" cy="584775"/>
          </a:xfrm>
          <a:prstGeom prst="rect">
            <a:avLst/>
          </a:prstGeom>
          <a:noFill/>
        </p:spPr>
        <p:txBody>
          <a:bodyPr wrap="square">
            <a:spAutoFit/>
          </a:bodyPr>
          <a:lstStyle/>
          <a:p>
            <a:r>
              <a:rPr lang="fr-FR" sz="3200" b="1" dirty="0">
                <a:solidFill>
                  <a:srgbClr val="FF0000"/>
                </a:solidFill>
              </a:rPr>
              <a:t>COMPTE ADMINISTRATIF 2025</a:t>
            </a:r>
          </a:p>
        </p:txBody>
      </p:sp>
      <p:sp>
        <p:nvSpPr>
          <p:cNvPr id="12" name="ZoneTexte 11">
            <a:extLst>
              <a:ext uri="{FF2B5EF4-FFF2-40B4-BE49-F238E27FC236}">
                <a16:creationId xmlns:a16="http://schemas.microsoft.com/office/drawing/2014/main" id="{42A3787A-42C7-3B75-0477-11763EBAB50F}"/>
              </a:ext>
            </a:extLst>
          </p:cNvPr>
          <p:cNvSpPr txBox="1"/>
          <p:nvPr/>
        </p:nvSpPr>
        <p:spPr>
          <a:xfrm>
            <a:off x="6138906" y="4271506"/>
            <a:ext cx="612000" cy="584775"/>
          </a:xfrm>
          <a:prstGeom prst="rect">
            <a:avLst/>
          </a:prstGeom>
          <a:solidFill>
            <a:srgbClr val="70AE47"/>
          </a:solidFill>
        </p:spPr>
        <p:txBody>
          <a:bodyPr wrap="square" rtlCol="0">
            <a:spAutoFit/>
          </a:bodyPr>
          <a:lstStyle/>
          <a:p>
            <a:pPr algn="ctr"/>
            <a:r>
              <a:rPr lang="fr-FR" sz="1600" b="1" dirty="0">
                <a:solidFill>
                  <a:schemeClr val="bg1"/>
                </a:solidFill>
              </a:rPr>
              <a:t>BP 2026</a:t>
            </a:r>
          </a:p>
        </p:txBody>
      </p:sp>
    </p:spTree>
    <p:extLst>
      <p:ext uri="{BB962C8B-B14F-4D97-AF65-F5344CB8AC3E}">
        <p14:creationId xmlns:p14="http://schemas.microsoft.com/office/powerpoint/2010/main" val="48610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1763153" y="5165019"/>
            <a:ext cx="3523239" cy="584775"/>
          </a:xfrm>
          <a:prstGeom prst="rect">
            <a:avLst/>
          </a:prstGeom>
          <a:solidFill>
            <a:schemeClr val="accent5"/>
          </a:solidFill>
        </p:spPr>
        <p:txBody>
          <a:bodyPr wrap="square" rtlCol="0">
            <a:spAutoFit/>
          </a:bodyPr>
          <a:lstStyle/>
          <a:p>
            <a:pPr algn="ctr"/>
            <a:r>
              <a:rPr lang="fr-FR" b="1" dirty="0">
                <a:solidFill>
                  <a:schemeClr val="bg1"/>
                </a:solidFill>
              </a:rPr>
              <a:t>6,07 M€</a:t>
            </a:r>
          </a:p>
          <a:p>
            <a:pPr algn="ctr"/>
            <a:r>
              <a:rPr lang="fr-FR" sz="1400" b="1" u="sng" dirty="0">
                <a:solidFill>
                  <a:schemeClr val="bg1"/>
                </a:solidFill>
              </a:rPr>
              <a:t>= Solde à reprendre en fonctionnement</a:t>
            </a:r>
          </a:p>
        </p:txBody>
      </p:sp>
      <p:cxnSp>
        <p:nvCxnSpPr>
          <p:cNvPr id="14" name="Connecteur droit avec flèche 13"/>
          <p:cNvCxnSpPr/>
          <p:nvPr/>
        </p:nvCxnSpPr>
        <p:spPr>
          <a:xfrm>
            <a:off x="3824945" y="4068551"/>
            <a:ext cx="3094805" cy="872959"/>
          </a:xfrm>
          <a:prstGeom prst="straightConnector1">
            <a:avLst/>
          </a:prstGeom>
          <a:ln w="38100">
            <a:solidFill>
              <a:schemeClr val="accent5"/>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15" name="ZoneTexte 14"/>
          <p:cNvSpPr txBox="1"/>
          <p:nvPr/>
        </p:nvSpPr>
        <p:spPr>
          <a:xfrm>
            <a:off x="2090094" y="3837268"/>
            <a:ext cx="2212271" cy="390876"/>
          </a:xfrm>
          <a:prstGeom prst="rect">
            <a:avLst/>
          </a:prstGeom>
          <a:noFill/>
        </p:spPr>
        <p:txBody>
          <a:bodyPr wrap="square" rtlCol="0">
            <a:spAutoFit/>
          </a:bodyPr>
          <a:lstStyle/>
          <a:p>
            <a:pPr algn="ctr"/>
            <a:r>
              <a:rPr lang="fr-FR" sz="1940" b="1" dirty="0"/>
              <a:t>7,62 M€</a:t>
            </a:r>
          </a:p>
        </p:txBody>
      </p:sp>
      <p:sp>
        <p:nvSpPr>
          <p:cNvPr id="16" name="ZoneTexte 15"/>
          <p:cNvSpPr txBox="1"/>
          <p:nvPr/>
        </p:nvSpPr>
        <p:spPr>
          <a:xfrm>
            <a:off x="2049335" y="2826047"/>
            <a:ext cx="2293788" cy="390876"/>
          </a:xfrm>
          <a:prstGeom prst="rect">
            <a:avLst/>
          </a:prstGeom>
          <a:noFill/>
        </p:spPr>
        <p:txBody>
          <a:bodyPr wrap="square" rtlCol="0">
            <a:spAutoFit/>
          </a:bodyPr>
          <a:lstStyle/>
          <a:p>
            <a:pPr algn="ctr"/>
            <a:r>
              <a:rPr lang="fr-FR" sz="1940" b="1" dirty="0">
                <a:solidFill>
                  <a:schemeClr val="accent5"/>
                </a:solidFill>
              </a:rPr>
              <a:t>FONCTIONNEMENT</a:t>
            </a:r>
          </a:p>
        </p:txBody>
      </p:sp>
      <p:sp>
        <p:nvSpPr>
          <p:cNvPr id="17" name="ZoneTexte 16"/>
          <p:cNvSpPr txBox="1"/>
          <p:nvPr/>
        </p:nvSpPr>
        <p:spPr>
          <a:xfrm>
            <a:off x="4706480" y="2822597"/>
            <a:ext cx="2354917" cy="428259"/>
          </a:xfrm>
          <a:prstGeom prst="rect">
            <a:avLst/>
          </a:prstGeom>
          <a:noFill/>
        </p:spPr>
        <p:txBody>
          <a:bodyPr wrap="square" rtlCol="0">
            <a:spAutoFit/>
          </a:bodyPr>
          <a:lstStyle/>
          <a:p>
            <a:pPr algn="ctr"/>
            <a:r>
              <a:rPr lang="fr-FR" sz="2183" b="1" dirty="0">
                <a:solidFill>
                  <a:schemeClr val="accent3">
                    <a:lumMod val="75000"/>
                  </a:schemeClr>
                </a:solidFill>
              </a:rPr>
              <a:t>INVESTISSEMENT</a:t>
            </a:r>
          </a:p>
        </p:txBody>
      </p:sp>
      <p:sp>
        <p:nvSpPr>
          <p:cNvPr id="18" name="ZoneTexte 17"/>
          <p:cNvSpPr txBox="1"/>
          <p:nvPr/>
        </p:nvSpPr>
        <p:spPr>
          <a:xfrm>
            <a:off x="6074212" y="4680406"/>
            <a:ext cx="3465581" cy="400110"/>
          </a:xfrm>
          <a:prstGeom prst="rect">
            <a:avLst/>
          </a:prstGeom>
          <a:noFill/>
        </p:spPr>
        <p:txBody>
          <a:bodyPr wrap="square" rtlCol="0">
            <a:spAutoFit/>
          </a:bodyPr>
          <a:lstStyle/>
          <a:p>
            <a:pPr algn="ctr"/>
            <a:r>
              <a:rPr lang="fr-FR" sz="2000" b="1" dirty="0"/>
              <a:t>- 1,55 M€</a:t>
            </a:r>
            <a:endParaRPr lang="fr-FR" sz="1940" b="1" dirty="0"/>
          </a:p>
        </p:txBody>
      </p:sp>
      <p:sp>
        <p:nvSpPr>
          <p:cNvPr id="19" name="ZoneTexte 18"/>
          <p:cNvSpPr txBox="1"/>
          <p:nvPr/>
        </p:nvSpPr>
        <p:spPr>
          <a:xfrm>
            <a:off x="4932817" y="3853512"/>
            <a:ext cx="1986933" cy="400110"/>
          </a:xfrm>
          <a:prstGeom prst="rect">
            <a:avLst/>
          </a:prstGeom>
          <a:noFill/>
        </p:spPr>
        <p:txBody>
          <a:bodyPr wrap="square" rtlCol="0">
            <a:spAutoFit/>
          </a:bodyPr>
          <a:lstStyle/>
          <a:p>
            <a:pPr algn="ctr"/>
            <a:r>
              <a:rPr lang="fr-FR" sz="2000" b="1" dirty="0"/>
              <a:t>0,57 M</a:t>
            </a:r>
            <a:r>
              <a:rPr lang="fr-FR" sz="1940" b="1" dirty="0"/>
              <a:t>€</a:t>
            </a:r>
          </a:p>
        </p:txBody>
      </p:sp>
      <p:sp>
        <p:nvSpPr>
          <p:cNvPr id="20" name="ZoneTexte 19"/>
          <p:cNvSpPr txBox="1"/>
          <p:nvPr/>
        </p:nvSpPr>
        <p:spPr>
          <a:xfrm>
            <a:off x="8136371" y="3936871"/>
            <a:ext cx="1986933" cy="400110"/>
          </a:xfrm>
          <a:prstGeom prst="rect">
            <a:avLst/>
          </a:prstGeom>
          <a:noFill/>
        </p:spPr>
        <p:txBody>
          <a:bodyPr wrap="square" rtlCol="0">
            <a:spAutoFit/>
          </a:bodyPr>
          <a:lstStyle/>
          <a:p>
            <a:pPr algn="ctr"/>
            <a:r>
              <a:rPr lang="fr-FR" sz="2000" b="1" dirty="0"/>
              <a:t>- 2,12 M</a:t>
            </a:r>
            <a:r>
              <a:rPr lang="fr-FR" sz="1940" b="1" dirty="0"/>
              <a:t>€</a:t>
            </a:r>
          </a:p>
        </p:txBody>
      </p:sp>
      <p:sp>
        <p:nvSpPr>
          <p:cNvPr id="21" name="ZoneTexte 20"/>
          <p:cNvSpPr txBox="1"/>
          <p:nvPr/>
        </p:nvSpPr>
        <p:spPr>
          <a:xfrm>
            <a:off x="7588511" y="3368056"/>
            <a:ext cx="2652484" cy="461665"/>
          </a:xfrm>
          <a:prstGeom prst="rect">
            <a:avLst/>
          </a:prstGeom>
          <a:noFill/>
        </p:spPr>
        <p:txBody>
          <a:bodyPr wrap="square" rtlCol="0">
            <a:spAutoFit/>
          </a:bodyPr>
          <a:lstStyle/>
          <a:p>
            <a:pPr algn="ctr"/>
            <a:r>
              <a:rPr lang="fr-FR" sz="1200" b="1" u="sng" dirty="0"/>
              <a:t>SOLDE</a:t>
            </a:r>
            <a:r>
              <a:rPr lang="fr-FR" sz="1200" b="1" dirty="0"/>
              <a:t> Dépenses et recettes engagées  en attente de paiement / perception</a:t>
            </a:r>
          </a:p>
        </p:txBody>
      </p:sp>
      <p:sp>
        <p:nvSpPr>
          <p:cNvPr id="22" name="ZoneTexte 21"/>
          <p:cNvSpPr txBox="1"/>
          <p:nvPr/>
        </p:nvSpPr>
        <p:spPr>
          <a:xfrm>
            <a:off x="4882064" y="3236024"/>
            <a:ext cx="2247492" cy="461665"/>
          </a:xfrm>
          <a:prstGeom prst="rect">
            <a:avLst/>
          </a:prstGeom>
          <a:noFill/>
        </p:spPr>
        <p:txBody>
          <a:bodyPr wrap="square" rtlCol="0">
            <a:spAutoFit/>
          </a:bodyPr>
          <a:lstStyle/>
          <a:p>
            <a:pPr algn="ctr"/>
            <a:r>
              <a:rPr lang="fr-FR" sz="1200" b="1" dirty="0"/>
              <a:t>Excédent de la section d’investissement au 31/12/2025</a:t>
            </a:r>
          </a:p>
        </p:txBody>
      </p:sp>
      <p:sp>
        <p:nvSpPr>
          <p:cNvPr id="23" name="ZoneTexte 22"/>
          <p:cNvSpPr txBox="1"/>
          <p:nvPr/>
        </p:nvSpPr>
        <p:spPr>
          <a:xfrm>
            <a:off x="2072967" y="3203931"/>
            <a:ext cx="2229398" cy="461665"/>
          </a:xfrm>
          <a:prstGeom prst="rect">
            <a:avLst/>
          </a:prstGeom>
          <a:noFill/>
        </p:spPr>
        <p:txBody>
          <a:bodyPr wrap="square" rtlCol="0">
            <a:spAutoFit/>
          </a:bodyPr>
          <a:lstStyle/>
          <a:p>
            <a:pPr algn="ctr"/>
            <a:r>
              <a:rPr lang="fr-FR" sz="1200" b="1" dirty="0"/>
              <a:t>Excédent de la section de fonctionnement au 31/12/2025</a:t>
            </a:r>
          </a:p>
        </p:txBody>
      </p:sp>
      <p:sp>
        <p:nvSpPr>
          <p:cNvPr id="24" name="ZoneTexte 23"/>
          <p:cNvSpPr txBox="1"/>
          <p:nvPr/>
        </p:nvSpPr>
        <p:spPr>
          <a:xfrm>
            <a:off x="6220682" y="5022265"/>
            <a:ext cx="3566645" cy="475836"/>
          </a:xfrm>
          <a:prstGeom prst="rect">
            <a:avLst/>
          </a:prstGeom>
          <a:noFill/>
        </p:spPr>
        <p:txBody>
          <a:bodyPr wrap="square" rtlCol="0">
            <a:spAutoFit/>
          </a:bodyPr>
          <a:lstStyle/>
          <a:p>
            <a:pPr algn="ctr"/>
            <a:r>
              <a:rPr lang="fr-FR" sz="1400" b="1" u="sng" dirty="0">
                <a:solidFill>
                  <a:srgbClr val="004D80"/>
                </a:solidFill>
              </a:rPr>
              <a:t>= Besoin de financement</a:t>
            </a:r>
          </a:p>
          <a:p>
            <a:pPr algn="ctr"/>
            <a:r>
              <a:rPr lang="fr-FR" sz="1100" b="1" u="sng" dirty="0">
                <a:solidFill>
                  <a:srgbClr val="004D80"/>
                </a:solidFill>
              </a:rPr>
              <a:t> </a:t>
            </a:r>
          </a:p>
        </p:txBody>
      </p:sp>
      <p:sp>
        <p:nvSpPr>
          <p:cNvPr id="25" name="Plus 24"/>
          <p:cNvSpPr/>
          <p:nvPr/>
        </p:nvSpPr>
        <p:spPr>
          <a:xfrm flipV="1">
            <a:off x="7678956" y="4467035"/>
            <a:ext cx="254143" cy="20438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26" name="ZoneTexte 25"/>
          <p:cNvSpPr txBox="1"/>
          <p:nvPr/>
        </p:nvSpPr>
        <p:spPr>
          <a:xfrm>
            <a:off x="7061396" y="5196601"/>
            <a:ext cx="2467342" cy="523220"/>
          </a:xfrm>
          <a:prstGeom prst="rect">
            <a:avLst/>
          </a:prstGeom>
          <a:noFill/>
        </p:spPr>
        <p:txBody>
          <a:bodyPr wrap="none" rtlCol="0">
            <a:spAutoFit/>
          </a:bodyPr>
          <a:lstStyle/>
          <a:p>
            <a:r>
              <a:rPr lang="fr-FR" sz="1400" b="1" dirty="0">
                <a:solidFill>
                  <a:srgbClr val="004D80"/>
                </a:solidFill>
              </a:rPr>
              <a:t>« Ponction » sur </a:t>
            </a:r>
          </a:p>
          <a:p>
            <a:r>
              <a:rPr lang="fr-FR" sz="1400" b="1" dirty="0">
                <a:solidFill>
                  <a:srgbClr val="004D80"/>
                </a:solidFill>
              </a:rPr>
              <a:t>l’excédent de fonctionnement </a:t>
            </a:r>
          </a:p>
        </p:txBody>
      </p:sp>
      <p:cxnSp>
        <p:nvCxnSpPr>
          <p:cNvPr id="27" name="Connecteur droit avec flèche 26"/>
          <p:cNvCxnSpPr/>
          <p:nvPr/>
        </p:nvCxnSpPr>
        <p:spPr>
          <a:xfrm flipH="1">
            <a:off x="3226013" y="4359620"/>
            <a:ext cx="542" cy="673923"/>
          </a:xfrm>
          <a:prstGeom prst="straightConnector1">
            <a:avLst/>
          </a:prstGeom>
          <a:ln w="28575">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30" name="Connecteur droit avec flèche 29"/>
          <p:cNvCxnSpPr/>
          <p:nvPr/>
        </p:nvCxnSpPr>
        <p:spPr>
          <a:xfrm>
            <a:off x="6606157" y="4207705"/>
            <a:ext cx="876756" cy="336891"/>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31" name="Connecteur droit avec flèche 30"/>
          <p:cNvCxnSpPr/>
          <p:nvPr/>
        </p:nvCxnSpPr>
        <p:spPr>
          <a:xfrm flipH="1">
            <a:off x="8011584" y="4299057"/>
            <a:ext cx="584822" cy="318621"/>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44" name="Connecteur droit avec flèche 43"/>
          <p:cNvCxnSpPr/>
          <p:nvPr/>
        </p:nvCxnSpPr>
        <p:spPr>
          <a:xfrm flipH="1" flipV="1">
            <a:off x="5282804" y="5455507"/>
            <a:ext cx="1582816" cy="10744"/>
          </a:xfrm>
          <a:prstGeom prst="straightConnector1">
            <a:avLst/>
          </a:prstGeom>
          <a:ln w="38100">
            <a:solidFill>
              <a:schemeClr val="accent5"/>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28" name="ZoneTexte 27"/>
          <p:cNvSpPr txBox="1"/>
          <p:nvPr/>
        </p:nvSpPr>
        <p:spPr>
          <a:xfrm>
            <a:off x="7520352" y="2759755"/>
            <a:ext cx="2567742" cy="643702"/>
          </a:xfrm>
          <a:prstGeom prst="rect">
            <a:avLst/>
          </a:prstGeom>
          <a:noFill/>
        </p:spPr>
        <p:txBody>
          <a:bodyPr wrap="square" rtlCol="0">
            <a:spAutoFit/>
          </a:bodyPr>
          <a:lstStyle/>
          <a:p>
            <a:pPr algn="ctr"/>
            <a:r>
              <a:rPr lang="fr-FR" sz="2183" b="1" dirty="0">
                <a:solidFill>
                  <a:srgbClr val="114864"/>
                </a:solidFill>
              </a:rPr>
              <a:t>RESTES A REALISER</a:t>
            </a:r>
          </a:p>
          <a:p>
            <a:pPr algn="ctr"/>
            <a:r>
              <a:rPr lang="fr-FR" sz="1400" b="1" dirty="0">
                <a:solidFill>
                  <a:srgbClr val="114864"/>
                </a:solidFill>
              </a:rPr>
              <a:t>A REPORTER SUR 2026</a:t>
            </a:r>
          </a:p>
        </p:txBody>
      </p:sp>
      <p:cxnSp>
        <p:nvCxnSpPr>
          <p:cNvPr id="34" name="Connecteur droit avec flèche 33"/>
          <p:cNvCxnSpPr/>
          <p:nvPr/>
        </p:nvCxnSpPr>
        <p:spPr>
          <a:xfrm flipV="1">
            <a:off x="7277082" y="2389361"/>
            <a:ext cx="2747992" cy="17398"/>
          </a:xfrm>
          <a:prstGeom prst="straightConnector1">
            <a:avLst/>
          </a:prstGeom>
          <a:ln w="38100">
            <a:solidFill>
              <a:schemeClr val="accent5"/>
            </a:solidFill>
            <a:prstDash val="sysDot"/>
            <a:tailEnd type="triangle"/>
          </a:ln>
        </p:spPr>
        <p:style>
          <a:lnRef idx="2">
            <a:schemeClr val="accent5"/>
          </a:lnRef>
          <a:fillRef idx="0">
            <a:schemeClr val="accent5"/>
          </a:fillRef>
          <a:effectRef idx="1">
            <a:schemeClr val="accent5"/>
          </a:effectRef>
          <a:fontRef idx="minor">
            <a:schemeClr val="tx1"/>
          </a:fontRef>
        </p:style>
      </p:cxnSp>
      <p:cxnSp>
        <p:nvCxnSpPr>
          <p:cNvPr id="32" name="Connecteur droit avec flèche 31"/>
          <p:cNvCxnSpPr/>
          <p:nvPr/>
        </p:nvCxnSpPr>
        <p:spPr>
          <a:xfrm flipV="1">
            <a:off x="2123372" y="2406760"/>
            <a:ext cx="4928707" cy="22983"/>
          </a:xfrm>
          <a:prstGeom prst="straightConnector1">
            <a:avLst/>
          </a:prstGeom>
          <a:noFill/>
          <a:ln w="57150" cap="flat">
            <a:solidFill>
              <a:srgbClr val="4F81BD"/>
            </a:solidFill>
            <a:prstDash val="solid"/>
            <a:round/>
            <a:headEnd type="triangle"/>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3" name="ZoneTexte 32"/>
          <p:cNvSpPr txBox="1"/>
          <p:nvPr/>
        </p:nvSpPr>
        <p:spPr>
          <a:xfrm>
            <a:off x="3942828" y="1951883"/>
            <a:ext cx="139924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hangingPunct="0"/>
            <a:r>
              <a:rPr lang="fr-FR" dirty="0">
                <a:solidFill>
                  <a:srgbClr val="114864"/>
                </a:solidFill>
                <a:sym typeface="Calibri"/>
              </a:rPr>
              <a:t>Exercice 2025</a:t>
            </a:r>
          </a:p>
        </p:txBody>
      </p:sp>
      <p:sp>
        <p:nvSpPr>
          <p:cNvPr id="45" name="ZoneTexte 44"/>
          <p:cNvSpPr txBox="1"/>
          <p:nvPr/>
        </p:nvSpPr>
        <p:spPr>
          <a:xfrm>
            <a:off x="8193071" y="1927488"/>
            <a:ext cx="144336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hangingPunct="0"/>
            <a:r>
              <a:rPr lang="fr-FR" b="1" dirty="0">
                <a:solidFill>
                  <a:schemeClr val="accent5"/>
                </a:solidFill>
                <a:sym typeface="Calibri"/>
              </a:rPr>
              <a:t>Exercice 2026</a:t>
            </a:r>
          </a:p>
        </p:txBody>
      </p:sp>
      <p:sp>
        <p:nvSpPr>
          <p:cNvPr id="42" name="ZoneTexte 41"/>
          <p:cNvSpPr txBox="1"/>
          <p:nvPr/>
        </p:nvSpPr>
        <p:spPr>
          <a:xfrm>
            <a:off x="3135239" y="1479817"/>
            <a:ext cx="617088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u="sng" dirty="0">
                <a:solidFill>
                  <a:srgbClr val="004D80"/>
                </a:solidFill>
              </a:rPr>
              <a:t>R</a:t>
            </a:r>
            <a:r>
              <a:rPr lang="fr-FR" u="sng" dirty="0">
                <a:solidFill>
                  <a:srgbClr val="004D80"/>
                </a:solidFill>
                <a:sym typeface="Calibri"/>
              </a:rPr>
              <a:t>eprise des </a:t>
            </a:r>
            <a:r>
              <a:rPr lang="fr-FR" u="sng" dirty="0">
                <a:solidFill>
                  <a:srgbClr val="004D80"/>
                </a:solidFill>
              </a:rPr>
              <a:t>résultats du Compte administratif 2025</a:t>
            </a:r>
            <a:endParaRPr lang="fr-FR" u="sng" dirty="0">
              <a:solidFill>
                <a:srgbClr val="004D80"/>
              </a:solidFill>
              <a:sym typeface="Calibri"/>
            </a:endParaRPr>
          </a:p>
        </p:txBody>
      </p:sp>
      <p:sp>
        <p:nvSpPr>
          <p:cNvPr id="36" name="RECETTES DE FONCTIONNEMENT"/>
          <p:cNvSpPr txBox="1"/>
          <p:nvPr/>
        </p:nvSpPr>
        <p:spPr>
          <a:xfrm>
            <a:off x="872804" y="148006"/>
            <a:ext cx="11103848" cy="523220"/>
          </a:xfrm>
          <a:prstGeom prst="rect">
            <a:avLst/>
          </a:prstGeom>
          <a:solidFill>
            <a:srgbClr val="016AB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2800" b="1">
                <a:solidFill>
                  <a:srgbClr val="FFFFFF"/>
                </a:solidFill>
              </a:defRPr>
            </a:lvl1pPr>
          </a:lstStyle>
          <a:p>
            <a:r>
              <a:rPr lang="fr-FR" dirty="0"/>
              <a:t>REPRISE DES RÉSULTATS 2025 POUR LE BP 2026</a:t>
            </a:r>
          </a:p>
        </p:txBody>
      </p:sp>
      <p:pic>
        <p:nvPicPr>
          <p:cNvPr id="35" name="image1.png" descr="image1.png">
            <a:extLst>
              <a:ext uri="{FF2B5EF4-FFF2-40B4-BE49-F238E27FC236}">
                <a16:creationId xmlns:a16="http://schemas.microsoft.com/office/drawing/2014/main" id="{59C4895B-19D7-174E-91BF-7AB768B01F19}"/>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grpSp>
        <p:nvGrpSpPr>
          <p:cNvPr id="46" name="Groupe 45"/>
          <p:cNvGrpSpPr/>
          <p:nvPr/>
        </p:nvGrpSpPr>
        <p:grpSpPr>
          <a:xfrm>
            <a:off x="119405" y="106045"/>
            <a:ext cx="635725" cy="584775"/>
            <a:chOff x="1051559" y="2779972"/>
            <a:chExt cx="762000" cy="710356"/>
          </a:xfrm>
        </p:grpSpPr>
        <p:sp>
          <p:nvSpPr>
            <p:cNvPr id="47" name="Rectangle 46"/>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79191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ADD39F-0C4E-5D45-BABF-435A9FF59316}"/>
              </a:ext>
            </a:extLst>
          </p:cNvPr>
          <p:cNvSpPr>
            <a:spLocks noGrp="1"/>
          </p:cNvSpPr>
          <p:nvPr>
            <p:ph type="sldNum" sz="quarter" idx="12"/>
          </p:nvPr>
        </p:nvSpPr>
        <p:spPr/>
        <p:txBody>
          <a:bodyPr/>
          <a:lstStyle/>
          <a:p>
            <a:fld id="{D693EDBF-93A8-9E42-A379-838B397A5D0C}" type="slidenum">
              <a:rPr lang="fr-FR" smtClean="0"/>
              <a:t>11</a:t>
            </a:fld>
            <a:endParaRPr lang="fr-FR"/>
          </a:p>
        </p:txBody>
      </p:sp>
      <p:sp>
        <p:nvSpPr>
          <p:cNvPr id="7" name="Rectangle 6"/>
          <p:cNvSpPr/>
          <p:nvPr/>
        </p:nvSpPr>
        <p:spPr>
          <a:xfrm>
            <a:off x="3503022" y="1675529"/>
            <a:ext cx="5320938" cy="2682240"/>
          </a:xfrm>
          <a:prstGeom prst="rect">
            <a:avLst/>
          </a:prstGeom>
          <a:solidFill>
            <a:srgbClr val="70A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550919" y="2478040"/>
            <a:ext cx="5225143" cy="1261884"/>
          </a:xfrm>
          <a:prstGeom prst="rect">
            <a:avLst/>
          </a:prstGeom>
          <a:noFill/>
        </p:spPr>
        <p:txBody>
          <a:bodyPr wrap="square" rtlCol="0">
            <a:spAutoFit/>
          </a:bodyPr>
          <a:lstStyle/>
          <a:p>
            <a:pPr algn="ctr"/>
            <a:r>
              <a:rPr lang="fr-FR" sz="4200" b="1" dirty="0">
                <a:solidFill>
                  <a:schemeClr val="bg1"/>
                </a:solidFill>
              </a:rPr>
              <a:t>B</a:t>
            </a:r>
            <a:r>
              <a:rPr lang="fr-FR" sz="3200" b="1" dirty="0">
                <a:solidFill>
                  <a:schemeClr val="bg1"/>
                </a:solidFill>
              </a:rPr>
              <a:t>UDGET</a:t>
            </a:r>
            <a:r>
              <a:rPr lang="fr-FR" sz="4000" b="1" dirty="0">
                <a:solidFill>
                  <a:schemeClr val="bg1"/>
                </a:solidFill>
              </a:rPr>
              <a:t> </a:t>
            </a:r>
            <a:r>
              <a:rPr lang="fr-FR" sz="4200" b="1" dirty="0">
                <a:solidFill>
                  <a:schemeClr val="bg1"/>
                </a:solidFill>
              </a:rPr>
              <a:t>P</a:t>
            </a:r>
            <a:r>
              <a:rPr lang="fr-FR" sz="3200" b="1" dirty="0">
                <a:solidFill>
                  <a:schemeClr val="bg1"/>
                </a:solidFill>
              </a:rPr>
              <a:t>RÉVISIONNEL</a:t>
            </a:r>
          </a:p>
          <a:p>
            <a:pPr algn="ctr"/>
            <a:r>
              <a:rPr lang="fr-FR" sz="3200" b="1" dirty="0">
                <a:solidFill>
                  <a:schemeClr val="bg1"/>
                </a:solidFill>
              </a:rPr>
              <a:t>2026</a:t>
            </a:r>
          </a:p>
        </p:txBody>
      </p:sp>
      <p:grpSp>
        <p:nvGrpSpPr>
          <p:cNvPr id="9" name="Groupe 8"/>
          <p:cNvGrpSpPr/>
          <p:nvPr/>
        </p:nvGrpSpPr>
        <p:grpSpPr>
          <a:xfrm>
            <a:off x="110026" y="102500"/>
            <a:ext cx="635725" cy="584777"/>
            <a:chOff x="1051559" y="2805483"/>
            <a:chExt cx="762000" cy="710358"/>
          </a:xfrm>
          <a:solidFill>
            <a:srgbClr val="70AE47"/>
          </a:solidFill>
        </p:grpSpPr>
        <p:sp>
          <p:nvSpPr>
            <p:cNvPr id="10" name="Rectangle 9"/>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pic>
        <p:nvPicPr>
          <p:cNvPr id="2" name="image1.png" descr="image1.png">
            <a:extLst>
              <a:ext uri="{FF2B5EF4-FFF2-40B4-BE49-F238E27FC236}">
                <a16:creationId xmlns:a16="http://schemas.microsoft.com/office/drawing/2014/main" id="{8CA8AE35-2ACD-61A3-CEE1-6628FA710470}"/>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spTree>
    <p:extLst>
      <p:ext uri="{BB962C8B-B14F-4D97-AF65-F5344CB8AC3E}">
        <p14:creationId xmlns:p14="http://schemas.microsoft.com/office/powerpoint/2010/main" val="184021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693EDBF-93A8-9E42-A379-838B397A5D0C}" type="slidenum">
              <a:rPr lang="fr-FR" smtClean="0"/>
              <a:t>12</a:t>
            </a:fld>
            <a:endParaRPr lang="fr-FR"/>
          </a:p>
        </p:txBody>
      </p:sp>
      <p:sp>
        <p:nvSpPr>
          <p:cNvPr id="8" name="DEPENSES DE FONCTIONNEMENT"/>
          <p:cNvSpPr txBox="1"/>
          <p:nvPr/>
        </p:nvSpPr>
        <p:spPr>
          <a:xfrm>
            <a:off x="2793416" y="2920044"/>
            <a:ext cx="6468121" cy="576000"/>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SECTION</a:t>
            </a:r>
            <a:r>
              <a:rPr sz="2800" dirty="0">
                <a:solidFill>
                  <a:schemeClr val="bg1"/>
                </a:solidFill>
              </a:rPr>
              <a:t> DE FONCTIONNEMENT</a:t>
            </a:r>
          </a:p>
        </p:txBody>
      </p:sp>
      <p:sp>
        <p:nvSpPr>
          <p:cNvPr id="3" name="ZoneTexte 2">
            <a:extLst>
              <a:ext uri="{FF2B5EF4-FFF2-40B4-BE49-F238E27FC236}">
                <a16:creationId xmlns:a16="http://schemas.microsoft.com/office/drawing/2014/main" id="{A6380F0B-B85B-9428-618D-0F6544F0721C}"/>
              </a:ext>
            </a:extLst>
          </p:cNvPr>
          <p:cNvSpPr txBox="1"/>
          <p:nvPr/>
        </p:nvSpPr>
        <p:spPr>
          <a:xfrm>
            <a:off x="4904923" y="3496044"/>
            <a:ext cx="2245105" cy="707886"/>
          </a:xfrm>
          <a:prstGeom prst="rect">
            <a:avLst/>
          </a:prstGeom>
          <a:solidFill>
            <a:srgbClr val="70AE47"/>
          </a:solidFill>
        </p:spPr>
        <p:txBody>
          <a:bodyPr wrap="square" anchor="ctr">
            <a:spAutoFit/>
          </a:bodyPr>
          <a:lstStyle/>
          <a:p>
            <a:pPr algn="ctr" defTabSz="457200" hangingPunct="0"/>
            <a:r>
              <a:rPr lang="fr-FR" sz="4000" b="1" dirty="0">
                <a:solidFill>
                  <a:schemeClr val="bg1"/>
                </a:solidFill>
              </a:rPr>
              <a:t>27,49 M€ </a:t>
            </a:r>
            <a:endParaRPr lang="fr-FR" sz="4000" b="1" dirty="0">
              <a:solidFill>
                <a:schemeClr val="bg1"/>
              </a:solidFill>
              <a:sym typeface="Calibri"/>
            </a:endParaRPr>
          </a:p>
        </p:txBody>
      </p:sp>
      <p:sp>
        <p:nvSpPr>
          <p:cNvPr id="13" name="Rectangle 12">
            <a:extLst>
              <a:ext uri="{FF2B5EF4-FFF2-40B4-BE49-F238E27FC236}">
                <a16:creationId xmlns:a16="http://schemas.microsoft.com/office/drawing/2014/main" id="{35A20B98-B1AE-888F-77AD-E86FE6FEA904}"/>
              </a:ext>
            </a:extLst>
          </p:cNvPr>
          <p:cNvSpPr/>
          <p:nvPr/>
        </p:nvSpPr>
        <p:spPr>
          <a:xfrm>
            <a:off x="3212355" y="6188658"/>
            <a:ext cx="4209287" cy="669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FF"/>
              </a:highlight>
            </a:endParaRPr>
          </a:p>
        </p:txBody>
      </p:sp>
      <p:pic>
        <p:nvPicPr>
          <p:cNvPr id="15" name="image1.png" descr="image1.png">
            <a:extLst>
              <a:ext uri="{FF2B5EF4-FFF2-40B4-BE49-F238E27FC236}">
                <a16:creationId xmlns:a16="http://schemas.microsoft.com/office/drawing/2014/main" id="{F9BB1642-C11A-71ED-6B6F-05A6F088B495}"/>
              </a:ext>
            </a:extLst>
          </p:cNvPr>
          <p:cNvPicPr>
            <a:picLocks noChangeAspect="1"/>
          </p:cNvPicPr>
          <p:nvPr/>
        </p:nvPicPr>
        <p:blipFill>
          <a:blip r:embed="rId3"/>
          <a:stretch>
            <a:fillRect/>
          </a:stretch>
        </p:blipFill>
        <p:spPr>
          <a:xfrm>
            <a:off x="9881617" y="5485190"/>
            <a:ext cx="2210144" cy="773056"/>
          </a:xfrm>
          <a:prstGeom prst="rect">
            <a:avLst/>
          </a:prstGeom>
          <a:ln w="12700">
            <a:miter lim="400000"/>
          </a:ln>
        </p:spPr>
      </p:pic>
      <p:grpSp>
        <p:nvGrpSpPr>
          <p:cNvPr id="14" name="Groupe 13"/>
          <p:cNvGrpSpPr/>
          <p:nvPr/>
        </p:nvGrpSpPr>
        <p:grpSpPr>
          <a:xfrm>
            <a:off x="110026" y="102500"/>
            <a:ext cx="635725" cy="584777"/>
            <a:chOff x="1051559" y="2805483"/>
            <a:chExt cx="762000" cy="710358"/>
          </a:xfrm>
          <a:solidFill>
            <a:srgbClr val="70AE47"/>
          </a:solidFill>
        </p:grpSpPr>
        <p:sp>
          <p:nvSpPr>
            <p:cNvPr id="16" name="Rectangle 15"/>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497972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ETTES DE FONCTIONNEMENT"/>
          <p:cNvSpPr txBox="1"/>
          <p:nvPr/>
        </p:nvSpPr>
        <p:spPr>
          <a:xfrm>
            <a:off x="860501" y="102500"/>
            <a:ext cx="11197859" cy="576000"/>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defRPr sz="2800" b="1">
                <a:solidFill>
                  <a:srgbClr val="FFFFFF"/>
                </a:solidFill>
              </a:defRPr>
            </a:lvl1pPr>
          </a:lstStyle>
          <a:p>
            <a:r>
              <a:rPr dirty="0">
                <a:solidFill>
                  <a:schemeClr val="bg1"/>
                </a:solidFill>
              </a:rPr>
              <a:t>RECETTES DE FONCTIONNEMENT</a:t>
            </a:r>
          </a:p>
        </p:txBody>
      </p:sp>
      <p:sp>
        <p:nvSpPr>
          <p:cNvPr id="286" name="FISCALITE : IMPÔTS ET TAXES"/>
          <p:cNvSpPr txBox="1"/>
          <p:nvPr/>
        </p:nvSpPr>
        <p:spPr>
          <a:xfrm>
            <a:off x="1812636" y="903337"/>
            <a:ext cx="5424883"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chemeClr val="accent3">
                    <a:hueOff val="362282"/>
                    <a:satOff val="31803"/>
                    <a:lumOff val="-18242"/>
                  </a:schemeClr>
                </a:solidFill>
              </a:defRPr>
            </a:lvl1pPr>
          </a:lstStyle>
          <a:p>
            <a:r>
              <a:rPr dirty="0">
                <a:solidFill>
                  <a:schemeClr val="tx1"/>
                </a:solidFill>
              </a:rPr>
              <a:t>FISCALIT</a:t>
            </a:r>
            <a:r>
              <a:rPr lang="fr-FR" dirty="0" err="1">
                <a:solidFill>
                  <a:schemeClr val="tx1"/>
                </a:solidFill>
              </a:rPr>
              <a:t>É</a:t>
            </a:r>
            <a:r>
              <a:rPr dirty="0">
                <a:solidFill>
                  <a:schemeClr val="tx1"/>
                </a:solidFill>
              </a:rPr>
              <a:t> : IMPÔTS ET TAXES</a:t>
            </a:r>
            <a:r>
              <a:rPr lang="fr-FR" dirty="0">
                <a:solidFill>
                  <a:schemeClr val="tx1"/>
                </a:solidFill>
              </a:rPr>
              <a:t> (73 %)</a:t>
            </a:r>
            <a:endParaRPr dirty="0">
              <a:solidFill>
                <a:schemeClr val="tx1"/>
              </a:solidFill>
            </a:endParaRPr>
          </a:p>
        </p:txBody>
      </p:sp>
      <p:graphicFrame>
        <p:nvGraphicFramePr>
          <p:cNvPr id="287" name="Tableau"/>
          <p:cNvGraphicFramePr/>
          <p:nvPr>
            <p:extLst>
              <p:ext uri="{D42A27DB-BD31-4B8C-83A1-F6EECF244321}">
                <p14:modId xmlns:p14="http://schemas.microsoft.com/office/powerpoint/2010/main" val="2455254878"/>
              </p:ext>
            </p:extLst>
          </p:nvPr>
        </p:nvGraphicFramePr>
        <p:xfrm>
          <a:off x="1812636" y="2262348"/>
          <a:ext cx="6387258" cy="2499360"/>
        </p:xfrm>
        <a:graphic>
          <a:graphicData uri="http://schemas.openxmlformats.org/drawingml/2006/table">
            <a:tbl>
              <a:tblPr firstRow="1" bandRow="1"/>
              <a:tblGrid>
                <a:gridCol w="4538984">
                  <a:extLst>
                    <a:ext uri="{9D8B030D-6E8A-4147-A177-3AD203B41FA5}">
                      <a16:colId xmlns:a16="http://schemas.microsoft.com/office/drawing/2014/main" val="20000"/>
                    </a:ext>
                  </a:extLst>
                </a:gridCol>
                <a:gridCol w="1848274">
                  <a:extLst>
                    <a:ext uri="{9D8B030D-6E8A-4147-A177-3AD203B41FA5}">
                      <a16:colId xmlns:a16="http://schemas.microsoft.com/office/drawing/2014/main" val="1797245238"/>
                    </a:ext>
                  </a:extLst>
                </a:gridCol>
              </a:tblGrid>
              <a:tr h="393700">
                <a:tc>
                  <a:txBody>
                    <a:bodyPr/>
                    <a:lstStyle/>
                    <a:p>
                      <a:pPr algn="ctr">
                        <a:spcBef>
                          <a:spcPts val="1800"/>
                        </a:spcBef>
                        <a:defRPr sz="1800" b="0">
                          <a:solidFill>
                            <a:srgbClr val="000000"/>
                          </a:solidFill>
                        </a:defRPr>
                      </a:pPr>
                      <a:r>
                        <a:rPr lang="fr-FR" sz="1600" b="1" dirty="0">
                          <a:solidFill>
                            <a:srgbClr val="FFFFFF"/>
                          </a:solidFill>
                        </a:rPr>
                        <a:t>K€</a:t>
                      </a:r>
                    </a:p>
                  </a:txBody>
                  <a:tcPr marL="12700" marR="12700" marT="12700" marB="12700" anchor="ctr" horzOverflow="overflow">
                    <a:lnL w="12700">
                      <a:solidFill>
                        <a:srgbClr val="17375E"/>
                      </a:solidFill>
                    </a:lnL>
                    <a:lnR w="12700">
                      <a:solidFill>
                        <a:srgbClr val="17375E"/>
                      </a:solidFill>
                    </a:lnR>
                    <a:lnT w="12700">
                      <a:solidFill>
                        <a:srgbClr val="17375E"/>
                      </a:solidFill>
                    </a:lnT>
                    <a:lnB w="12700">
                      <a:solidFill>
                        <a:srgbClr val="17375E"/>
                      </a:solidFill>
                    </a:lnB>
                    <a:solidFill>
                      <a:srgbClr val="016AB3"/>
                    </a:solidFill>
                  </a:tcPr>
                </a:tc>
                <a:tc>
                  <a:txBody>
                    <a:bodyPr/>
                    <a:lstStyle/>
                    <a:p>
                      <a:pPr algn="ctr">
                        <a:spcBef>
                          <a:spcPts val="1800"/>
                        </a:spcBef>
                        <a:defRPr sz="1800" b="0">
                          <a:solidFill>
                            <a:srgbClr val="000000"/>
                          </a:solidFill>
                        </a:defRPr>
                      </a:pPr>
                      <a:r>
                        <a:rPr lang="fr-FR" sz="1600" b="1" dirty="0">
                          <a:solidFill>
                            <a:srgbClr val="FFFFFF"/>
                          </a:solidFill>
                        </a:rPr>
                        <a:t>CA 2025</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extLst>
                  <a:ext uri="{0D108BD9-81ED-4DB2-BD59-A6C34878D82A}">
                    <a16:rowId xmlns:a16="http://schemas.microsoft.com/office/drawing/2014/main" val="10000"/>
                  </a:ext>
                </a:extLst>
              </a:tr>
              <a:tr h="342900">
                <a:tc>
                  <a:txBody>
                    <a:bodyPr/>
                    <a:lstStyle/>
                    <a:p>
                      <a:pPr algn="l">
                        <a:spcBef>
                          <a:spcPts val="1800"/>
                        </a:spcBef>
                        <a:defRPr sz="1800"/>
                      </a:pPr>
                      <a:r>
                        <a:rPr lang="fr-FR" sz="1800" b="0" dirty="0">
                          <a:solidFill>
                            <a:schemeClr val="tx1"/>
                          </a:solidFill>
                        </a:rPr>
                        <a:t>Taxe Foncière Propriétés Bâties</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solidFill>
                        </a:rPr>
                        <a:t>8 880</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algn="l">
                        <a:spcBef>
                          <a:spcPts val="0"/>
                        </a:spcBef>
                        <a:defRPr sz="1800"/>
                      </a:pPr>
                      <a:r>
                        <a:rPr lang="fr-FR" sz="1800" b="0" noProof="0" dirty="0">
                          <a:solidFill>
                            <a:schemeClr val="tx1"/>
                          </a:solidFill>
                        </a:rPr>
                        <a:t>Coefficient correcteur (1,161716)</a:t>
                      </a:r>
                      <a:endParaRPr lang="fr-FR" sz="1800" b="0" dirty="0">
                        <a:solidFill>
                          <a:schemeClr val="tx1"/>
                        </a:solidFill>
                      </a:endParaRP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1 438</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noFill/>
                  </a:tcPr>
                </a:tc>
                <a:extLst>
                  <a:ext uri="{0D108BD9-81ED-4DB2-BD59-A6C34878D82A}">
                    <a16:rowId xmlns:a16="http://schemas.microsoft.com/office/drawing/2014/main" val="10002"/>
                  </a:ext>
                </a:extLst>
              </a:tr>
              <a:tr h="342900">
                <a:tc>
                  <a:txBody>
                    <a:bodyPr/>
                    <a:lstStyle/>
                    <a:p>
                      <a:pPr algn="l">
                        <a:spcBef>
                          <a:spcPts val="0"/>
                        </a:spcBef>
                        <a:defRPr sz="1800"/>
                      </a:pPr>
                      <a:r>
                        <a:rPr lang="fr-FR" sz="1800" b="0" noProof="0" dirty="0">
                          <a:solidFill>
                            <a:schemeClr val="tx1"/>
                          </a:solidFill>
                        </a:rPr>
                        <a:t>Taxe</a:t>
                      </a:r>
                      <a:r>
                        <a:rPr lang="fr-FR" sz="1800" b="0" dirty="0">
                          <a:solidFill>
                            <a:schemeClr val="tx1"/>
                          </a:solidFill>
                        </a:rPr>
                        <a:t> </a:t>
                      </a:r>
                      <a:r>
                        <a:rPr lang="fr-FR" sz="1800" b="0" noProof="0" dirty="0">
                          <a:solidFill>
                            <a:schemeClr val="tx1"/>
                          </a:solidFill>
                        </a:rPr>
                        <a:t>d’Habitation sur</a:t>
                      </a:r>
                      <a:r>
                        <a:rPr lang="fr-FR" sz="1800" b="0" baseline="0" noProof="0" dirty="0">
                          <a:solidFill>
                            <a:schemeClr val="tx1"/>
                          </a:solidFill>
                        </a:rPr>
                        <a:t> résidences secondaires</a:t>
                      </a:r>
                      <a:endParaRPr lang="fr-FR" sz="1800" b="0" dirty="0">
                        <a:solidFill>
                          <a:schemeClr val="tx1"/>
                        </a:solidFill>
                      </a:endParaRP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sz="1800"/>
                      </a:pPr>
                      <a:r>
                        <a:rPr lang="fr-FR" sz="2000" b="0" dirty="0">
                          <a:solidFill>
                            <a:schemeClr val="tx1"/>
                          </a:solidFill>
                        </a:rPr>
                        <a:t>82</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0003"/>
                  </a:ext>
                </a:extLst>
              </a:tr>
              <a:tr h="342900">
                <a:tc>
                  <a:txBody>
                    <a:bodyPr/>
                    <a:lstStyle/>
                    <a:p>
                      <a:pPr algn="l">
                        <a:spcBef>
                          <a:spcPts val="1800"/>
                        </a:spcBef>
                        <a:defRPr sz="1800"/>
                      </a:pPr>
                      <a:r>
                        <a:rPr lang="fr-FR" sz="1800" b="0" dirty="0">
                          <a:solidFill>
                            <a:schemeClr val="tx1"/>
                          </a:solidFill>
                        </a:rPr>
                        <a:t>Taxe Foncière Propriétés Non Bâties</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64</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4239067943"/>
                  </a:ext>
                </a:extLst>
              </a:tr>
              <a:tr h="342900">
                <a:tc>
                  <a:txBody>
                    <a:bodyPr/>
                    <a:lstStyle/>
                    <a:p>
                      <a:pPr algn="l">
                        <a:spcBef>
                          <a:spcPts val="1800"/>
                        </a:spcBef>
                        <a:defRPr sz="1800"/>
                      </a:pPr>
                      <a:r>
                        <a:rPr lang="fr-FR" sz="1800" b="0" dirty="0">
                          <a:solidFill>
                            <a:schemeClr val="tx1"/>
                          </a:solidFill>
                        </a:rPr>
                        <a:t>Compensation </a:t>
                      </a:r>
                      <a:r>
                        <a:rPr lang="fr-FR" sz="1600" b="0" dirty="0">
                          <a:solidFill>
                            <a:schemeClr val="tx1"/>
                          </a:solidFill>
                        </a:rPr>
                        <a:t>(Taxe d’Habitation &amp; Taxe Foncière)</a:t>
                      </a:r>
                      <a:endParaRPr lang="fr-FR" sz="1800" b="0" dirty="0">
                        <a:solidFill>
                          <a:schemeClr val="tx1"/>
                        </a:solidFill>
                      </a:endParaRP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tc>
                  <a:txBody>
                    <a:bodyPr/>
                    <a:lstStyle/>
                    <a:p>
                      <a:pPr algn="ctr">
                        <a:spcBef>
                          <a:spcPts val="1800"/>
                        </a:spcBef>
                        <a:defRPr sz="1800"/>
                      </a:pPr>
                      <a:r>
                        <a:rPr lang="fr-FR" sz="2000" b="0" dirty="0">
                          <a:solidFill>
                            <a:schemeClr val="tx1"/>
                          </a:solidFill>
                        </a:rPr>
                        <a:t>93</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844600203"/>
                  </a:ext>
                </a:extLst>
              </a:tr>
              <a:tr h="342900">
                <a:tc>
                  <a:txBody>
                    <a:bodyPr/>
                    <a:lstStyle/>
                    <a:p>
                      <a:pPr algn="l">
                        <a:spcBef>
                          <a:spcPts val="1800"/>
                        </a:spcBef>
                        <a:defRPr sz="2000" b="1">
                          <a:solidFill>
                            <a:schemeClr val="accent1">
                              <a:hueOff val="114395"/>
                              <a:lumOff val="-24975"/>
                            </a:schemeClr>
                          </a:solidFill>
                        </a:defRPr>
                      </a:pPr>
                      <a:r>
                        <a:rPr lang="fr-FR" sz="2400" dirty="0">
                          <a:solidFill>
                            <a:schemeClr val="tx1"/>
                          </a:solidFill>
                        </a:rPr>
                        <a:t>Total</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tc>
                  <a:txBody>
                    <a:bodyPr/>
                    <a:lstStyle/>
                    <a:p>
                      <a:pPr algn="ctr">
                        <a:spcBef>
                          <a:spcPts val="1800"/>
                        </a:spcBef>
                        <a:defRPr sz="1800"/>
                      </a:pPr>
                      <a:r>
                        <a:rPr lang="fr-FR" sz="2400" b="1" dirty="0">
                          <a:solidFill>
                            <a:schemeClr val="tx1"/>
                          </a:solidFill>
                        </a:rPr>
                        <a:t>10 557</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9D93C3D8-D309-1F4F-B88C-976FF77ACEF8}"/>
              </a:ext>
            </a:extLst>
          </p:cNvPr>
          <p:cNvSpPr/>
          <p:nvPr/>
        </p:nvSpPr>
        <p:spPr>
          <a:xfrm>
            <a:off x="1812636" y="5090200"/>
            <a:ext cx="8581636" cy="400110"/>
          </a:xfrm>
          <a:prstGeom prst="rect">
            <a:avLst/>
          </a:prstGeom>
        </p:spPr>
        <p:txBody>
          <a:bodyPr wrap="square">
            <a:spAutoFit/>
          </a:bodyPr>
          <a:lstStyle/>
          <a:p>
            <a:pPr marL="342900" indent="-342900">
              <a:buFont typeface="Arial" panose="020B0604020202020204" pitchFamily="34" charset="0"/>
              <a:buChar char="•"/>
            </a:pPr>
            <a:r>
              <a:rPr lang="fr-FR" sz="2000" dirty="0">
                <a:solidFill>
                  <a:schemeClr val="tx1">
                    <a:lumMod val="95000"/>
                    <a:lumOff val="5000"/>
                  </a:schemeClr>
                </a:solidFill>
              </a:rPr>
              <a:t>Revalorisation forfaitaire des bases de la fiscalité locale de </a:t>
            </a:r>
            <a:r>
              <a:rPr lang="fr-FR" sz="2000" b="1" dirty="0">
                <a:solidFill>
                  <a:schemeClr val="tx1">
                    <a:lumMod val="95000"/>
                    <a:lumOff val="5000"/>
                  </a:schemeClr>
                </a:solidFill>
              </a:rPr>
              <a:t>0,9 %</a:t>
            </a:r>
          </a:p>
        </p:txBody>
      </p:sp>
      <p:sp>
        <p:nvSpPr>
          <p:cNvPr id="7" name="Espace réservé du numéro de diapositive 6">
            <a:extLst>
              <a:ext uri="{FF2B5EF4-FFF2-40B4-BE49-F238E27FC236}">
                <a16:creationId xmlns:a16="http://schemas.microsoft.com/office/drawing/2014/main" id="{4ABC723B-53F2-7C42-9FB3-0BE8592C92E5}"/>
              </a:ext>
            </a:extLst>
          </p:cNvPr>
          <p:cNvSpPr>
            <a:spLocks noGrp="1"/>
          </p:cNvSpPr>
          <p:nvPr>
            <p:ph type="sldNum" sz="quarter" idx="12"/>
          </p:nvPr>
        </p:nvSpPr>
        <p:spPr/>
        <p:txBody>
          <a:bodyPr/>
          <a:lstStyle/>
          <a:p>
            <a:fld id="{D693EDBF-93A8-9E42-A379-838B397A5D0C}" type="slidenum">
              <a:rPr lang="fr-FR" smtClean="0"/>
              <a:t>13</a:t>
            </a:fld>
            <a:endParaRPr lang="fr-FR" dirty="0"/>
          </a:p>
        </p:txBody>
      </p:sp>
      <p:sp>
        <p:nvSpPr>
          <p:cNvPr id="10" name="ZoneTexte 9"/>
          <p:cNvSpPr txBox="1"/>
          <p:nvPr/>
        </p:nvSpPr>
        <p:spPr>
          <a:xfrm>
            <a:off x="1785204" y="1400203"/>
            <a:ext cx="7662290" cy="646331"/>
          </a:xfrm>
          <a:prstGeom prst="rect">
            <a:avLst/>
          </a:prstGeom>
          <a:noFill/>
        </p:spPr>
        <p:txBody>
          <a:bodyPr wrap="square" rtlCol="0">
            <a:spAutoFit/>
          </a:bodyPr>
          <a:lstStyle/>
          <a:p>
            <a:r>
              <a:rPr lang="fr-FR" b="1" dirty="0"/>
              <a:t>Fiscalité reste inchangée depuis 2008 </a:t>
            </a:r>
          </a:p>
          <a:p>
            <a:r>
              <a:rPr lang="fr-FR" b="1" dirty="0"/>
              <a:t>Baisse de la Taxe Foncière de 10 % en 2019</a:t>
            </a:r>
            <a:endParaRPr lang="fr-FR" dirty="0"/>
          </a:p>
        </p:txBody>
      </p:sp>
      <p:graphicFrame>
        <p:nvGraphicFramePr>
          <p:cNvPr id="8" name="Tableau 7">
            <a:extLst>
              <a:ext uri="{FF2B5EF4-FFF2-40B4-BE49-F238E27FC236}">
                <a16:creationId xmlns:a16="http://schemas.microsoft.com/office/drawing/2014/main" id="{7F66CB31-8C01-4075-DD10-B1DA525CC202}"/>
              </a:ext>
            </a:extLst>
          </p:cNvPr>
          <p:cNvGraphicFramePr>
            <a:graphicFrameLocks noGrp="1"/>
          </p:cNvGraphicFramePr>
          <p:nvPr>
            <p:extLst>
              <p:ext uri="{D42A27DB-BD31-4B8C-83A1-F6EECF244321}">
                <p14:modId xmlns:p14="http://schemas.microsoft.com/office/powerpoint/2010/main" val="3394949564"/>
              </p:ext>
            </p:extLst>
          </p:nvPr>
        </p:nvGraphicFramePr>
        <p:xfrm>
          <a:off x="8423955" y="2271371"/>
          <a:ext cx="2480019" cy="2495855"/>
        </p:xfrm>
        <a:graphic>
          <a:graphicData uri="http://schemas.openxmlformats.org/drawingml/2006/table">
            <a:tbl>
              <a:tblPr firstRow="1" bandRow="1"/>
              <a:tblGrid>
                <a:gridCol w="1211658">
                  <a:extLst>
                    <a:ext uri="{9D8B030D-6E8A-4147-A177-3AD203B41FA5}">
                      <a16:colId xmlns:a16="http://schemas.microsoft.com/office/drawing/2014/main" val="3059626500"/>
                    </a:ext>
                  </a:extLst>
                </a:gridCol>
                <a:gridCol w="1268361">
                  <a:extLst>
                    <a:ext uri="{9D8B030D-6E8A-4147-A177-3AD203B41FA5}">
                      <a16:colId xmlns:a16="http://schemas.microsoft.com/office/drawing/2014/main" val="2283403202"/>
                    </a:ext>
                  </a:extLst>
                </a:gridCol>
              </a:tblGrid>
              <a:tr h="395751">
                <a:tc>
                  <a:txBody>
                    <a:bodyPr/>
                    <a:lstStyle/>
                    <a:p>
                      <a:pPr algn="ctr">
                        <a:spcBef>
                          <a:spcPts val="1800"/>
                        </a:spcBef>
                        <a:defRPr sz="1800" b="0">
                          <a:solidFill>
                            <a:srgbClr val="000000"/>
                          </a:solidFill>
                        </a:defRPr>
                      </a:pPr>
                      <a:r>
                        <a:rPr lang="fr-FR" sz="1600" b="1" dirty="0">
                          <a:solidFill>
                            <a:srgbClr val="FFFFFF"/>
                          </a:solidFill>
                        </a:rPr>
                        <a:t>BP 2026</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sz="1800" b="0">
                          <a:solidFill>
                            <a:srgbClr val="000000"/>
                          </a:solidFill>
                        </a:defRPr>
                      </a:pPr>
                      <a:r>
                        <a:rPr lang="fr-FR" sz="1600" b="1" dirty="0">
                          <a:solidFill>
                            <a:srgbClr val="FFFFFF"/>
                          </a:solidFill>
                        </a:rPr>
                        <a:t>Variation</a:t>
                      </a: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extLst>
                  <a:ext uri="{0D108BD9-81ED-4DB2-BD59-A6C34878D82A}">
                    <a16:rowId xmlns:a16="http://schemas.microsoft.com/office/drawing/2014/main" val="1979778432"/>
                  </a:ext>
                </a:extLst>
              </a:tr>
              <a:tr h="344686">
                <a:tc>
                  <a:txBody>
                    <a:bodyPr/>
                    <a:lstStyle/>
                    <a:p>
                      <a:pPr algn="ctr">
                        <a:spcBef>
                          <a:spcPts val="1800"/>
                        </a:spcBef>
                        <a:defRPr sz="1800"/>
                      </a:pPr>
                      <a:r>
                        <a:rPr lang="fr-FR" sz="2000" b="0" dirty="0">
                          <a:solidFill>
                            <a:schemeClr val="tx1"/>
                          </a:solidFill>
                        </a:rPr>
                        <a:t>8 962</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lumMod val="95000"/>
                              <a:lumOff val="5000"/>
                            </a:schemeClr>
                          </a:solidFill>
                        </a:rPr>
                        <a:t>0,9%</a:t>
                      </a: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102961333"/>
                  </a:ext>
                </a:extLst>
              </a:tr>
              <a:tr h="344686">
                <a:tc>
                  <a:txBody>
                    <a:bodyPr/>
                    <a:lstStyle/>
                    <a:p>
                      <a:pPr algn="ctr">
                        <a:spcBef>
                          <a:spcPts val="1800"/>
                        </a:spcBef>
                        <a:defRPr sz="1800"/>
                      </a:pPr>
                      <a:r>
                        <a:rPr lang="fr-FR" sz="2000" b="0" dirty="0">
                          <a:solidFill>
                            <a:schemeClr val="tx1"/>
                          </a:solidFill>
                        </a:rPr>
                        <a:t>1 438</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0%</a:t>
                      </a: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456295442"/>
                  </a:ext>
                </a:extLst>
              </a:tr>
              <a:tr h="344686">
                <a:tc>
                  <a:txBody>
                    <a:bodyPr/>
                    <a:lstStyle/>
                    <a:p>
                      <a:pPr algn="ctr">
                        <a:spcBef>
                          <a:spcPts val="1800"/>
                        </a:spcBef>
                        <a:defRPr sz="1800"/>
                      </a:pPr>
                      <a:r>
                        <a:rPr lang="fr-FR" sz="2000" b="0" dirty="0">
                          <a:solidFill>
                            <a:schemeClr val="tx1"/>
                          </a:solidFill>
                        </a:rPr>
                        <a:t>82</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0%</a:t>
                      </a: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309678042"/>
                  </a:ext>
                </a:extLst>
              </a:tr>
              <a:tr h="344686">
                <a:tc>
                  <a:txBody>
                    <a:bodyPr/>
                    <a:lstStyle/>
                    <a:p>
                      <a:pPr algn="ctr">
                        <a:spcBef>
                          <a:spcPts val="1800"/>
                        </a:spcBef>
                        <a:defRPr sz="1800"/>
                      </a:pPr>
                      <a:r>
                        <a:rPr lang="fr-FR" sz="2000" b="0" dirty="0">
                          <a:solidFill>
                            <a:schemeClr val="tx1"/>
                          </a:solidFill>
                        </a:rPr>
                        <a:t>65</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1,6%</a:t>
                      </a: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4274505445"/>
                  </a:ext>
                </a:extLst>
              </a:tr>
              <a:tr h="319657">
                <a:tc>
                  <a:txBody>
                    <a:bodyPr/>
                    <a:lstStyle/>
                    <a:p>
                      <a:pPr algn="ctr">
                        <a:spcBef>
                          <a:spcPts val="1800"/>
                        </a:spcBef>
                        <a:defRPr sz="1800"/>
                      </a:pPr>
                      <a:r>
                        <a:rPr lang="fr-FR" sz="2000" b="0" dirty="0">
                          <a:solidFill>
                            <a:schemeClr val="tx1"/>
                          </a:solidFill>
                        </a:rPr>
                        <a:t>70</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-25%</a:t>
                      </a: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624442014"/>
                  </a:ext>
                </a:extLst>
              </a:tr>
              <a:tr h="331920">
                <a:tc>
                  <a:txBody>
                    <a:bodyPr/>
                    <a:lstStyle/>
                    <a:p>
                      <a:pPr algn="ctr">
                        <a:spcBef>
                          <a:spcPts val="1800"/>
                        </a:spcBef>
                        <a:defRPr sz="1800"/>
                      </a:pPr>
                      <a:r>
                        <a:rPr lang="fr-FR" sz="2400" b="1" dirty="0">
                          <a:solidFill>
                            <a:schemeClr val="tx1"/>
                          </a:solidFill>
                        </a:rPr>
                        <a:t>10 617</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tc>
                  <a:txBody>
                    <a:bodyPr/>
                    <a:lstStyle/>
                    <a:p>
                      <a:pPr algn="ctr">
                        <a:spcBef>
                          <a:spcPts val="1800"/>
                        </a:spcBef>
                        <a:defRPr sz="1800"/>
                      </a:pPr>
                      <a:r>
                        <a:rPr lang="fr-FR" sz="2400" b="1" dirty="0">
                          <a:solidFill>
                            <a:schemeClr val="tx1">
                              <a:lumMod val="95000"/>
                              <a:lumOff val="5000"/>
                            </a:schemeClr>
                          </a:solidFill>
                        </a:rPr>
                        <a:t>0,6%</a:t>
                      </a: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1210374803"/>
                  </a:ext>
                </a:extLst>
              </a:tr>
            </a:tbl>
          </a:graphicData>
        </a:graphic>
      </p:graphicFrame>
      <p:pic>
        <p:nvPicPr>
          <p:cNvPr id="9" name="image1.png" descr="image1.png">
            <a:extLst>
              <a:ext uri="{FF2B5EF4-FFF2-40B4-BE49-F238E27FC236}">
                <a16:creationId xmlns:a16="http://schemas.microsoft.com/office/drawing/2014/main" id="{C41B76A6-9C36-460C-045B-17D8F9A6CEED}"/>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9" name="Groupe 18"/>
          <p:cNvGrpSpPr/>
          <p:nvPr/>
        </p:nvGrpSpPr>
        <p:grpSpPr>
          <a:xfrm>
            <a:off x="110026" y="102500"/>
            <a:ext cx="635725" cy="584777"/>
            <a:chOff x="1051559" y="2805483"/>
            <a:chExt cx="762000" cy="710358"/>
          </a:xfrm>
          <a:solidFill>
            <a:srgbClr val="70AE47"/>
          </a:solidFill>
        </p:grpSpPr>
        <p:sp>
          <p:nvSpPr>
            <p:cNvPr id="20" name="Rectangle 19"/>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206969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BC723B-53F2-7C42-9FB3-0BE8592C92E5}"/>
              </a:ext>
            </a:extLst>
          </p:cNvPr>
          <p:cNvSpPr>
            <a:spLocks noGrp="1"/>
          </p:cNvSpPr>
          <p:nvPr>
            <p:ph type="sldNum" sz="quarter" idx="12"/>
          </p:nvPr>
        </p:nvSpPr>
        <p:spPr/>
        <p:txBody>
          <a:bodyPr/>
          <a:lstStyle/>
          <a:p>
            <a:fld id="{D693EDBF-93A8-9E42-A379-838B397A5D0C}" type="slidenum">
              <a:rPr lang="fr-FR" smtClean="0"/>
              <a:t>14</a:t>
            </a:fld>
            <a:endParaRPr lang="fr-FR" dirty="0"/>
          </a:p>
        </p:txBody>
      </p:sp>
      <p:sp>
        <p:nvSpPr>
          <p:cNvPr id="2" name="RECETTES DE FONCTIONNEMENT">
            <a:extLst>
              <a:ext uri="{FF2B5EF4-FFF2-40B4-BE49-F238E27FC236}">
                <a16:creationId xmlns:a16="http://schemas.microsoft.com/office/drawing/2014/main" id="{43692D39-E2A0-6B6A-2EF0-4720C2A24EBD}"/>
              </a:ext>
            </a:extLst>
          </p:cNvPr>
          <p:cNvSpPr txBox="1"/>
          <p:nvPr/>
        </p:nvSpPr>
        <p:spPr>
          <a:xfrm>
            <a:off x="824228" y="106951"/>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RECETTES</a:t>
            </a:r>
            <a:r>
              <a:rPr sz="2800" dirty="0">
                <a:solidFill>
                  <a:srgbClr val="FFFFFF"/>
                </a:solidFill>
              </a:rPr>
              <a:t> DE FONCTIONNEMENT</a:t>
            </a:r>
          </a:p>
        </p:txBody>
      </p:sp>
      <p:sp>
        <p:nvSpPr>
          <p:cNvPr id="3" name="FISCALITE : ATTRIBUTION DE COMPENSATION (AC)">
            <a:extLst>
              <a:ext uri="{FF2B5EF4-FFF2-40B4-BE49-F238E27FC236}">
                <a16:creationId xmlns:a16="http://schemas.microsoft.com/office/drawing/2014/main" id="{7941CF88-1376-5B9C-FEF1-3B0936449DD4}"/>
              </a:ext>
            </a:extLst>
          </p:cNvPr>
          <p:cNvSpPr txBox="1"/>
          <p:nvPr/>
        </p:nvSpPr>
        <p:spPr>
          <a:xfrm>
            <a:off x="1742722" y="854122"/>
            <a:ext cx="420467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b="1">
                <a:solidFill>
                  <a:schemeClr val="accent3">
                    <a:hueOff val="362282"/>
                    <a:satOff val="31803"/>
                    <a:lumOff val="-18242"/>
                  </a:schemeClr>
                </a:solidFill>
              </a:defRPr>
            </a:pPr>
            <a:r>
              <a:rPr lang="fr-FR" sz="2800" dirty="0">
                <a:solidFill>
                  <a:schemeClr val="tx1">
                    <a:lumMod val="95000"/>
                    <a:lumOff val="5000"/>
                  </a:schemeClr>
                </a:solidFill>
              </a:rPr>
              <a:t>AUTRES RECETTES </a:t>
            </a:r>
            <a:r>
              <a:rPr sz="2800" dirty="0">
                <a:solidFill>
                  <a:schemeClr val="tx1">
                    <a:lumMod val="95000"/>
                    <a:lumOff val="5000"/>
                  </a:schemeClr>
                </a:solidFill>
              </a:rPr>
              <a:t>FISCAL</a:t>
            </a:r>
            <a:r>
              <a:rPr lang="fr-FR" sz="2800" dirty="0">
                <a:solidFill>
                  <a:schemeClr val="tx1">
                    <a:lumMod val="95000"/>
                    <a:lumOff val="5000"/>
                  </a:schemeClr>
                </a:solidFill>
              </a:rPr>
              <a:t>ES</a:t>
            </a:r>
            <a:endParaRPr sz="2800" dirty="0">
              <a:solidFill>
                <a:schemeClr val="tx1">
                  <a:lumMod val="95000"/>
                  <a:lumOff val="5000"/>
                </a:schemeClr>
              </a:solidFill>
            </a:endParaRPr>
          </a:p>
        </p:txBody>
      </p:sp>
      <p:graphicFrame>
        <p:nvGraphicFramePr>
          <p:cNvPr id="5" name="Tableau">
            <a:extLst>
              <a:ext uri="{FF2B5EF4-FFF2-40B4-BE49-F238E27FC236}">
                <a16:creationId xmlns:a16="http://schemas.microsoft.com/office/drawing/2014/main" id="{AA477D06-4281-4F7A-CFCB-5CDDB487A640}"/>
              </a:ext>
            </a:extLst>
          </p:cNvPr>
          <p:cNvGraphicFramePr/>
          <p:nvPr>
            <p:extLst>
              <p:ext uri="{D42A27DB-BD31-4B8C-83A1-F6EECF244321}">
                <p14:modId xmlns:p14="http://schemas.microsoft.com/office/powerpoint/2010/main" val="2434561899"/>
              </p:ext>
            </p:extLst>
          </p:nvPr>
        </p:nvGraphicFramePr>
        <p:xfrm>
          <a:off x="1742722" y="1940368"/>
          <a:ext cx="5903856" cy="736600"/>
        </p:xfrm>
        <a:graphic>
          <a:graphicData uri="http://schemas.openxmlformats.org/drawingml/2006/table">
            <a:tbl>
              <a:tblPr firstRow="1" bandRow="1"/>
              <a:tblGrid>
                <a:gridCol w="4462744">
                  <a:extLst>
                    <a:ext uri="{9D8B030D-6E8A-4147-A177-3AD203B41FA5}">
                      <a16:colId xmlns:a16="http://schemas.microsoft.com/office/drawing/2014/main" val="20000"/>
                    </a:ext>
                  </a:extLst>
                </a:gridCol>
                <a:gridCol w="1441112">
                  <a:extLst>
                    <a:ext uri="{9D8B030D-6E8A-4147-A177-3AD203B41FA5}">
                      <a16:colId xmlns:a16="http://schemas.microsoft.com/office/drawing/2014/main" val="1173093262"/>
                    </a:ext>
                  </a:extLst>
                </a:gridCol>
              </a:tblGrid>
              <a:tr h="393700">
                <a:tc>
                  <a:txBody>
                    <a:bodyPr/>
                    <a:lstStyle/>
                    <a:p>
                      <a:pPr algn="ctr">
                        <a:spcBef>
                          <a:spcPts val="1800"/>
                        </a:spcBef>
                        <a:defRPr sz="1800" b="0">
                          <a:solidFill>
                            <a:srgbClr val="000000"/>
                          </a:solidFill>
                        </a:defRPr>
                      </a:pPr>
                      <a:r>
                        <a:rPr lang="fr-FR" sz="1600" b="1" dirty="0">
                          <a:solidFill>
                            <a:srgbClr val="FFFFFF"/>
                          </a:solidFill>
                        </a:rPr>
                        <a:t>K</a:t>
                      </a:r>
                      <a:r>
                        <a:rPr sz="1600" b="1" dirty="0">
                          <a:solidFill>
                            <a:srgbClr val="FFFFFF"/>
                          </a:solidFill>
                        </a:rPr>
                        <a:t>€</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0070C0"/>
                    </a:solidFill>
                  </a:tcPr>
                </a:tc>
                <a:tc>
                  <a:txBody>
                    <a:bodyPr/>
                    <a:lstStyle/>
                    <a:p>
                      <a:pPr algn="ctr">
                        <a:spcBef>
                          <a:spcPts val="1800"/>
                        </a:spcBef>
                        <a:defRPr sz="1800" b="0">
                          <a:solidFill>
                            <a:srgbClr val="000000"/>
                          </a:solidFill>
                        </a:defRPr>
                      </a:pPr>
                      <a:r>
                        <a:rPr lang="fr-FR" sz="1600" b="1" dirty="0">
                          <a:solidFill>
                            <a:srgbClr val="FFFFFF"/>
                          </a:solidFill>
                        </a:rPr>
                        <a:t>CA </a:t>
                      </a:r>
                      <a:r>
                        <a:rPr lang="fr-FR" sz="1600" b="1" dirty="0" smtClean="0">
                          <a:solidFill>
                            <a:srgbClr val="FFFFFF"/>
                          </a:solidFill>
                        </a:rPr>
                        <a:t>2025</a:t>
                      </a:r>
                      <a:endParaRPr sz="1600" b="1" dirty="0">
                        <a:solidFill>
                          <a:srgbClr val="FFFFFF"/>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42900">
                <a:tc>
                  <a:txBody>
                    <a:bodyPr/>
                    <a:lstStyle/>
                    <a:p>
                      <a:pPr algn="l">
                        <a:spcBef>
                          <a:spcPts val="1800"/>
                        </a:spcBef>
                        <a:defRPr sz="1800"/>
                      </a:pPr>
                      <a:r>
                        <a:rPr lang="fr-FR" sz="2000" b="1" dirty="0">
                          <a:solidFill>
                            <a:schemeClr val="tx1"/>
                          </a:solidFill>
                        </a:rPr>
                        <a:t>ATTRIBUTIONS DE COMPENSATION (AC)</a:t>
                      </a:r>
                      <a:endParaRPr sz="2000" b="1" dirty="0">
                        <a:solidFill>
                          <a:schemeClr val="tx1"/>
                        </a:solidFill>
                      </a:endParaRP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1" dirty="0">
                          <a:solidFill>
                            <a:schemeClr val="tx1"/>
                          </a:solidFill>
                        </a:rPr>
                        <a:t>4 158</a:t>
                      </a:r>
                      <a:endParaRPr sz="2000" b="1"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10001"/>
                  </a:ext>
                </a:extLst>
              </a:tr>
            </a:tbl>
          </a:graphicData>
        </a:graphic>
      </p:graphicFrame>
      <p:sp>
        <p:nvSpPr>
          <p:cNvPr id="6" name="ZoneTexte 5">
            <a:extLst>
              <a:ext uri="{FF2B5EF4-FFF2-40B4-BE49-F238E27FC236}">
                <a16:creationId xmlns:a16="http://schemas.microsoft.com/office/drawing/2014/main" id="{130A16ED-9CEA-199E-EF64-3CEEFBEF199A}"/>
              </a:ext>
            </a:extLst>
          </p:cNvPr>
          <p:cNvSpPr txBox="1"/>
          <p:nvPr/>
        </p:nvSpPr>
        <p:spPr>
          <a:xfrm>
            <a:off x="1863628" y="2742478"/>
            <a:ext cx="758470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defTabSz="457200" hangingPunct="0">
              <a:buFont typeface="Arial" panose="020B0604020202020204" pitchFamily="34" charset="0"/>
              <a:buChar char="•"/>
            </a:pPr>
            <a:r>
              <a:rPr lang="fr-FR" dirty="0"/>
              <a:t>Les AC sont une compensation financière versée par la CASGBS à ses communes membres pour leur reverser le montant des produits de fiscalité économique collecté sur leur territoire respectif.</a:t>
            </a:r>
          </a:p>
          <a:p>
            <a:pPr marL="285750" indent="-285750" defTabSz="457200" hangingPunct="0">
              <a:buFont typeface="Arial" panose="020B0604020202020204" pitchFamily="34" charset="0"/>
              <a:buChar char="•"/>
            </a:pPr>
            <a:endParaRPr lang="fr-FR" dirty="0"/>
          </a:p>
          <a:p>
            <a:pPr marL="285750" indent="-285750" defTabSz="457200" hangingPunct="0">
              <a:buFont typeface="Arial" panose="020B0604020202020204" pitchFamily="34" charset="0"/>
              <a:buChar char="•"/>
            </a:pPr>
            <a:r>
              <a:rPr lang="fr-FR" dirty="0">
                <a:solidFill>
                  <a:schemeClr val="tx1">
                    <a:lumMod val="95000"/>
                    <a:lumOff val="5000"/>
                  </a:schemeClr>
                </a:solidFill>
                <a:sym typeface="Calibri"/>
              </a:rPr>
              <a:t>Les AC sont prévus par le pacte financier liant la CASGBS et ses communes membres. Les AC 2026 ont été maintenues provisoirement au même niveau qu’en 2025. </a:t>
            </a:r>
          </a:p>
          <a:p>
            <a:pPr marL="285750" indent="-285750" defTabSz="457200" hangingPunct="0">
              <a:buFont typeface="Arial" panose="020B0604020202020204" pitchFamily="34" charset="0"/>
              <a:buChar char="•"/>
            </a:pPr>
            <a:endParaRPr lang="fr-FR" dirty="0">
              <a:solidFill>
                <a:schemeClr val="tx1">
                  <a:lumMod val="95000"/>
                  <a:lumOff val="5000"/>
                </a:schemeClr>
              </a:solidFill>
              <a:sym typeface="Calibri"/>
            </a:endParaRPr>
          </a:p>
          <a:p>
            <a:pPr marL="285750" indent="-285750" defTabSz="457200" hangingPunct="0">
              <a:buFont typeface="Arial" panose="020B0604020202020204" pitchFamily="34" charset="0"/>
              <a:buChar char="•"/>
            </a:pPr>
            <a:r>
              <a:rPr lang="fr-FR" dirty="0">
                <a:solidFill>
                  <a:schemeClr val="tx1">
                    <a:lumMod val="95000"/>
                    <a:lumOff val="5000"/>
                  </a:schemeClr>
                </a:solidFill>
                <a:sym typeface="Calibri"/>
              </a:rPr>
              <a:t>Il s’agit du 1</a:t>
            </a:r>
            <a:r>
              <a:rPr lang="fr-FR" baseline="30000" dirty="0">
                <a:solidFill>
                  <a:schemeClr val="tx1">
                    <a:lumMod val="95000"/>
                    <a:lumOff val="5000"/>
                  </a:schemeClr>
                </a:solidFill>
                <a:sym typeface="Calibri"/>
              </a:rPr>
              <a:t>er</a:t>
            </a:r>
            <a:r>
              <a:rPr lang="fr-FR" dirty="0">
                <a:solidFill>
                  <a:schemeClr val="tx1">
                    <a:lumMod val="95000"/>
                    <a:lumOff val="5000"/>
                  </a:schemeClr>
                </a:solidFill>
                <a:sym typeface="Calibri"/>
              </a:rPr>
              <a:t> poste de dépense de la CASGBS, </a:t>
            </a:r>
            <a:r>
              <a:rPr lang="fr-FR" dirty="0">
                <a:sym typeface="Calibri"/>
              </a:rPr>
              <a:t>105,30</a:t>
            </a:r>
            <a:r>
              <a:rPr lang="fr-FR" dirty="0">
                <a:solidFill>
                  <a:schemeClr val="tx1">
                    <a:lumMod val="95000"/>
                    <a:lumOff val="5000"/>
                  </a:schemeClr>
                </a:solidFill>
                <a:sym typeface="Calibri"/>
              </a:rPr>
              <a:t> M€ en 2026 sur un </a:t>
            </a:r>
            <a:r>
              <a:rPr lang="fr-FR" dirty="0">
                <a:highlight>
                  <a:srgbClr val="FFFFFF"/>
                </a:highlight>
                <a:sym typeface="Calibri"/>
              </a:rPr>
              <a:t>budget total de 191,6 M€, soit 55</a:t>
            </a:r>
            <a:r>
              <a:rPr lang="fr-FR" dirty="0">
                <a:solidFill>
                  <a:srgbClr val="FF0000"/>
                </a:solidFill>
                <a:highlight>
                  <a:srgbClr val="FFFFFF"/>
                </a:highlight>
                <a:sym typeface="Calibri"/>
              </a:rPr>
              <a:t> </a:t>
            </a:r>
            <a:r>
              <a:rPr lang="fr-FR" dirty="0">
                <a:highlight>
                  <a:srgbClr val="FFFFFF"/>
                </a:highlight>
                <a:sym typeface="Calibri"/>
              </a:rPr>
              <a:t>% de son budget de fonctionnement.</a:t>
            </a:r>
          </a:p>
          <a:p>
            <a:pPr marL="285750" indent="-285750" defTabSz="457200" hangingPunct="0">
              <a:buFont typeface="Arial" panose="020B0604020202020204" pitchFamily="34" charset="0"/>
              <a:buChar char="•"/>
            </a:pPr>
            <a:endParaRPr lang="fr-FR" dirty="0">
              <a:solidFill>
                <a:schemeClr val="tx1">
                  <a:lumMod val="95000"/>
                  <a:lumOff val="5000"/>
                </a:schemeClr>
              </a:solidFill>
              <a:sym typeface="Calibri"/>
            </a:endParaRPr>
          </a:p>
          <a:p>
            <a:pPr marL="285750" indent="-285750" defTabSz="457200" hangingPunct="0">
              <a:buFont typeface="Arial" panose="020B0604020202020204" pitchFamily="34" charset="0"/>
              <a:buChar char="•"/>
            </a:pPr>
            <a:r>
              <a:rPr lang="fr-FR" dirty="0">
                <a:solidFill>
                  <a:schemeClr val="tx1">
                    <a:lumMod val="95000"/>
                    <a:lumOff val="5000"/>
                  </a:schemeClr>
                </a:solidFill>
                <a:sym typeface="Calibri"/>
              </a:rPr>
              <a:t>Les AC de la Ville représente </a:t>
            </a:r>
            <a:r>
              <a:rPr lang="fr-FR" dirty="0">
                <a:sym typeface="Calibri"/>
              </a:rPr>
              <a:t>4%</a:t>
            </a:r>
            <a:r>
              <a:rPr lang="fr-FR" dirty="0">
                <a:solidFill>
                  <a:schemeClr val="tx1">
                    <a:lumMod val="95000"/>
                    <a:lumOff val="5000"/>
                  </a:schemeClr>
                </a:solidFill>
                <a:sym typeface="Calibri"/>
              </a:rPr>
              <a:t> de ce montant total.</a:t>
            </a:r>
          </a:p>
        </p:txBody>
      </p:sp>
      <p:sp>
        <p:nvSpPr>
          <p:cNvPr id="11" name="Rectangle 10">
            <a:extLst>
              <a:ext uri="{FF2B5EF4-FFF2-40B4-BE49-F238E27FC236}">
                <a16:creationId xmlns:a16="http://schemas.microsoft.com/office/drawing/2014/main" id="{96A0FB86-D0B3-9E59-688D-350CBC184A6F}"/>
              </a:ext>
            </a:extLst>
          </p:cNvPr>
          <p:cNvSpPr/>
          <p:nvPr/>
        </p:nvSpPr>
        <p:spPr>
          <a:xfrm>
            <a:off x="1742722" y="1324871"/>
            <a:ext cx="6096000" cy="369332"/>
          </a:xfrm>
          <a:prstGeom prst="rect">
            <a:avLst/>
          </a:prstGeom>
        </p:spPr>
        <p:txBody>
          <a:bodyPr>
            <a:spAutoFit/>
          </a:bodyPr>
          <a:lstStyle/>
          <a:p>
            <a:r>
              <a:rPr lang="fr-FR" b="1" u="sng" dirty="0">
                <a:solidFill>
                  <a:schemeClr val="tx1">
                    <a:lumMod val="95000"/>
                    <a:lumOff val="5000"/>
                  </a:schemeClr>
                </a:solidFill>
              </a:rPr>
              <a:t>ATTRIBUTIONS DE COMPENSATION (AC)</a:t>
            </a:r>
            <a:r>
              <a:rPr lang="fr-FR" dirty="0">
                <a:solidFill>
                  <a:schemeClr val="tx1">
                    <a:lumMod val="95000"/>
                    <a:lumOff val="5000"/>
                  </a:schemeClr>
                </a:solidFill>
              </a:rPr>
              <a:t> </a:t>
            </a:r>
          </a:p>
        </p:txBody>
      </p:sp>
      <p:graphicFrame>
        <p:nvGraphicFramePr>
          <p:cNvPr id="12" name="Tableau 11">
            <a:extLst>
              <a:ext uri="{FF2B5EF4-FFF2-40B4-BE49-F238E27FC236}">
                <a16:creationId xmlns:a16="http://schemas.microsoft.com/office/drawing/2014/main" id="{1E585994-6011-FE9E-8F34-D658ECFFD38F}"/>
              </a:ext>
            </a:extLst>
          </p:cNvPr>
          <p:cNvGraphicFramePr>
            <a:graphicFrameLocks noGrp="1"/>
          </p:cNvGraphicFramePr>
          <p:nvPr>
            <p:extLst>
              <p:ext uri="{D42A27DB-BD31-4B8C-83A1-F6EECF244321}">
                <p14:modId xmlns:p14="http://schemas.microsoft.com/office/powerpoint/2010/main" val="1255370831"/>
              </p:ext>
            </p:extLst>
          </p:nvPr>
        </p:nvGraphicFramePr>
        <p:xfrm>
          <a:off x="8034336" y="1940368"/>
          <a:ext cx="2286616" cy="736600"/>
        </p:xfrm>
        <a:graphic>
          <a:graphicData uri="http://schemas.openxmlformats.org/drawingml/2006/table">
            <a:tbl>
              <a:tblPr firstRow="1" bandRow="1"/>
              <a:tblGrid>
                <a:gridCol w="1126410">
                  <a:extLst>
                    <a:ext uri="{9D8B030D-6E8A-4147-A177-3AD203B41FA5}">
                      <a16:colId xmlns:a16="http://schemas.microsoft.com/office/drawing/2014/main" val="250183814"/>
                    </a:ext>
                  </a:extLst>
                </a:gridCol>
                <a:gridCol w="1160206">
                  <a:extLst>
                    <a:ext uri="{9D8B030D-6E8A-4147-A177-3AD203B41FA5}">
                      <a16:colId xmlns:a16="http://schemas.microsoft.com/office/drawing/2014/main" val="626505989"/>
                    </a:ext>
                  </a:extLst>
                </a:gridCol>
              </a:tblGrid>
              <a:tr h="393700">
                <a:tc>
                  <a:txBody>
                    <a:bodyPr/>
                    <a:lstStyle/>
                    <a:p>
                      <a:pPr algn="ctr">
                        <a:spcBef>
                          <a:spcPts val="1800"/>
                        </a:spcBef>
                        <a:defRPr sz="1800" b="0">
                          <a:solidFill>
                            <a:srgbClr val="000000"/>
                          </a:solidFill>
                        </a:defRPr>
                      </a:pPr>
                      <a:r>
                        <a:rPr lang="fr-FR" sz="1600" b="1" dirty="0">
                          <a:solidFill>
                            <a:srgbClr val="FFFFFF"/>
                          </a:solidFill>
                        </a:rPr>
                        <a:t>BP</a:t>
                      </a:r>
                      <a:r>
                        <a:rPr sz="1600" b="1" dirty="0">
                          <a:solidFill>
                            <a:srgbClr val="FFFFFF"/>
                          </a:solidFill>
                        </a:rPr>
                        <a:t> </a:t>
                      </a:r>
                      <a:r>
                        <a:rPr lang="fr-FR" sz="1600" b="1" dirty="0" smtClean="0">
                          <a:solidFill>
                            <a:srgbClr val="FFFFFF"/>
                          </a:solidFill>
                        </a:rPr>
                        <a:t>2026</a:t>
                      </a:r>
                      <a:endParaRPr sz="1600" b="1" dirty="0">
                        <a:solidFill>
                          <a:srgbClr val="FFFFFF"/>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sz="1800" b="0">
                          <a:solidFill>
                            <a:srgbClr val="000000"/>
                          </a:solidFill>
                        </a:defRPr>
                      </a:pPr>
                      <a:r>
                        <a:rPr lang="fr-FR" sz="1600" b="1" dirty="0">
                          <a:solidFill>
                            <a:srgbClr val="FFFFFF"/>
                          </a:solidFill>
                        </a:rPr>
                        <a:t>Variation</a:t>
                      </a:r>
                      <a:endParaRPr sz="1600" b="1" dirty="0">
                        <a:solidFill>
                          <a:srgbClr val="FFFFFF"/>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3070128673"/>
                  </a:ext>
                </a:extLst>
              </a:tr>
              <a:tr h="342900">
                <a:tc>
                  <a:txBody>
                    <a:bodyPr/>
                    <a:lstStyle/>
                    <a:p>
                      <a:pPr algn="ctr">
                        <a:spcBef>
                          <a:spcPts val="1800"/>
                        </a:spcBef>
                        <a:defRPr sz="1800"/>
                      </a:pPr>
                      <a:r>
                        <a:rPr lang="fr-FR" sz="2000" b="1" dirty="0">
                          <a:solidFill>
                            <a:schemeClr val="tx1"/>
                          </a:solidFill>
                        </a:rPr>
                        <a:t>4 158 </a:t>
                      </a:r>
                      <a:endParaRPr sz="2000" b="1"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1" dirty="0">
                          <a:solidFill>
                            <a:schemeClr val="tx1">
                              <a:lumMod val="95000"/>
                              <a:lumOff val="5000"/>
                            </a:schemeClr>
                          </a:solidFill>
                        </a:rPr>
                        <a:t>0%</a:t>
                      </a:r>
                      <a:endParaRPr sz="2000" b="1"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2747158925"/>
                  </a:ext>
                </a:extLst>
              </a:tr>
            </a:tbl>
          </a:graphicData>
        </a:graphic>
      </p:graphicFrame>
      <p:pic>
        <p:nvPicPr>
          <p:cNvPr id="13" name="image1.png" descr="image1.png">
            <a:extLst>
              <a:ext uri="{FF2B5EF4-FFF2-40B4-BE49-F238E27FC236}">
                <a16:creationId xmlns:a16="http://schemas.microsoft.com/office/drawing/2014/main" id="{5CE72E81-61E0-2A7D-CCCA-002C0991C9A3}"/>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grpSp>
        <p:nvGrpSpPr>
          <p:cNvPr id="20" name="Groupe 19"/>
          <p:cNvGrpSpPr/>
          <p:nvPr/>
        </p:nvGrpSpPr>
        <p:grpSpPr>
          <a:xfrm>
            <a:off x="110026" y="102500"/>
            <a:ext cx="635725" cy="584777"/>
            <a:chOff x="1051559" y="2805483"/>
            <a:chExt cx="762000" cy="710358"/>
          </a:xfrm>
          <a:solidFill>
            <a:srgbClr val="70AE47"/>
          </a:solidFill>
        </p:grpSpPr>
        <p:sp>
          <p:nvSpPr>
            <p:cNvPr id="21" name="Rectangle 20"/>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278931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BC723B-53F2-7C42-9FB3-0BE8592C92E5}"/>
              </a:ext>
            </a:extLst>
          </p:cNvPr>
          <p:cNvSpPr>
            <a:spLocks noGrp="1"/>
          </p:cNvSpPr>
          <p:nvPr>
            <p:ph type="sldNum" sz="quarter" idx="12"/>
          </p:nvPr>
        </p:nvSpPr>
        <p:spPr/>
        <p:txBody>
          <a:bodyPr/>
          <a:lstStyle/>
          <a:p>
            <a:fld id="{D693EDBF-93A8-9E42-A379-838B397A5D0C}" type="slidenum">
              <a:rPr lang="fr-FR" smtClean="0"/>
              <a:t>15</a:t>
            </a:fld>
            <a:endParaRPr lang="fr-FR" dirty="0"/>
          </a:p>
        </p:txBody>
      </p:sp>
      <p:sp>
        <p:nvSpPr>
          <p:cNvPr id="2" name="RECETTES DE FONCTIONNEMENT">
            <a:extLst>
              <a:ext uri="{FF2B5EF4-FFF2-40B4-BE49-F238E27FC236}">
                <a16:creationId xmlns:a16="http://schemas.microsoft.com/office/drawing/2014/main" id="{43692D39-E2A0-6B6A-2EF0-4720C2A24EBD}"/>
              </a:ext>
            </a:extLst>
          </p:cNvPr>
          <p:cNvSpPr txBox="1"/>
          <p:nvPr/>
        </p:nvSpPr>
        <p:spPr>
          <a:xfrm>
            <a:off x="824228" y="106951"/>
            <a:ext cx="11234131" cy="57600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sz="2800" dirty="0">
                <a:solidFill>
                  <a:schemeClr val="bg1"/>
                </a:solidFill>
              </a:rPr>
              <a:t>RECETTES</a:t>
            </a:r>
            <a:r>
              <a:rPr sz="2800" dirty="0">
                <a:solidFill>
                  <a:srgbClr val="FFFFFF"/>
                </a:solidFill>
              </a:rPr>
              <a:t> DE FONCTIONNEMENT</a:t>
            </a:r>
          </a:p>
        </p:txBody>
      </p:sp>
      <p:pic>
        <p:nvPicPr>
          <p:cNvPr id="13" name="image1.png" descr="image1.png">
            <a:extLst>
              <a:ext uri="{FF2B5EF4-FFF2-40B4-BE49-F238E27FC236}">
                <a16:creationId xmlns:a16="http://schemas.microsoft.com/office/drawing/2014/main" id="{5CE72E81-61E0-2A7D-CCCA-002C0991C9A3}"/>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sp>
        <p:nvSpPr>
          <p:cNvPr id="4" name="FISCALITE : ATTRIBUTION DE COMPENSATION (AC)">
            <a:extLst>
              <a:ext uri="{FF2B5EF4-FFF2-40B4-BE49-F238E27FC236}">
                <a16:creationId xmlns:a16="http://schemas.microsoft.com/office/drawing/2014/main" id="{B63DACDA-F4C6-B3A3-7C56-975E35C514E9}"/>
              </a:ext>
            </a:extLst>
          </p:cNvPr>
          <p:cNvSpPr txBox="1"/>
          <p:nvPr/>
        </p:nvSpPr>
        <p:spPr>
          <a:xfrm>
            <a:off x="1772700" y="841753"/>
            <a:ext cx="420467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b="1">
                <a:solidFill>
                  <a:schemeClr val="accent3">
                    <a:hueOff val="362282"/>
                    <a:satOff val="31803"/>
                    <a:lumOff val="-18242"/>
                  </a:schemeClr>
                </a:solidFill>
              </a:defRPr>
            </a:pPr>
            <a:r>
              <a:rPr lang="fr-FR" sz="2800" dirty="0">
                <a:solidFill>
                  <a:schemeClr val="tx1">
                    <a:lumMod val="95000"/>
                    <a:lumOff val="5000"/>
                  </a:schemeClr>
                </a:solidFill>
              </a:rPr>
              <a:t>AUTRES RECETTES </a:t>
            </a:r>
            <a:r>
              <a:rPr sz="2800" dirty="0">
                <a:solidFill>
                  <a:schemeClr val="tx1">
                    <a:lumMod val="95000"/>
                    <a:lumOff val="5000"/>
                  </a:schemeClr>
                </a:solidFill>
              </a:rPr>
              <a:t>FISCAL</a:t>
            </a:r>
            <a:r>
              <a:rPr lang="fr-FR" sz="2800" dirty="0">
                <a:solidFill>
                  <a:schemeClr val="tx1">
                    <a:lumMod val="95000"/>
                    <a:lumOff val="5000"/>
                  </a:schemeClr>
                </a:solidFill>
              </a:rPr>
              <a:t>ES</a:t>
            </a:r>
            <a:endParaRPr sz="2800" dirty="0">
              <a:solidFill>
                <a:schemeClr val="tx1">
                  <a:lumMod val="95000"/>
                  <a:lumOff val="5000"/>
                </a:schemeClr>
              </a:solidFill>
            </a:endParaRPr>
          </a:p>
        </p:txBody>
      </p:sp>
      <p:graphicFrame>
        <p:nvGraphicFramePr>
          <p:cNvPr id="8" name="Tableau">
            <a:extLst>
              <a:ext uri="{FF2B5EF4-FFF2-40B4-BE49-F238E27FC236}">
                <a16:creationId xmlns:a16="http://schemas.microsoft.com/office/drawing/2014/main" id="{0BB8B5F3-8E3E-D5A9-BF6C-811A1A397702}"/>
              </a:ext>
            </a:extLst>
          </p:cNvPr>
          <p:cNvGraphicFramePr/>
          <p:nvPr>
            <p:extLst>
              <p:ext uri="{D42A27DB-BD31-4B8C-83A1-F6EECF244321}">
                <p14:modId xmlns:p14="http://schemas.microsoft.com/office/powerpoint/2010/main" val="3374390465"/>
              </p:ext>
            </p:extLst>
          </p:nvPr>
        </p:nvGraphicFramePr>
        <p:xfrm>
          <a:off x="1772700" y="1878882"/>
          <a:ext cx="6334074" cy="784860"/>
        </p:xfrm>
        <a:graphic>
          <a:graphicData uri="http://schemas.openxmlformats.org/drawingml/2006/table">
            <a:tbl>
              <a:tblPr firstRow="1" bandRow="1"/>
              <a:tblGrid>
                <a:gridCol w="5068800">
                  <a:extLst>
                    <a:ext uri="{9D8B030D-6E8A-4147-A177-3AD203B41FA5}">
                      <a16:colId xmlns:a16="http://schemas.microsoft.com/office/drawing/2014/main" val="20000"/>
                    </a:ext>
                  </a:extLst>
                </a:gridCol>
                <a:gridCol w="1265274">
                  <a:extLst>
                    <a:ext uri="{9D8B030D-6E8A-4147-A177-3AD203B41FA5}">
                      <a16:colId xmlns:a16="http://schemas.microsoft.com/office/drawing/2014/main" val="1173093262"/>
                    </a:ext>
                  </a:extLst>
                </a:gridCol>
              </a:tblGrid>
              <a:tr h="393700">
                <a:tc>
                  <a:txBody>
                    <a:bodyPr/>
                    <a:lstStyle/>
                    <a:p>
                      <a:pPr algn="ctr">
                        <a:spcBef>
                          <a:spcPts val="1800"/>
                        </a:spcBef>
                        <a:defRPr sz="1800" b="0">
                          <a:solidFill>
                            <a:srgbClr val="000000"/>
                          </a:solidFill>
                        </a:defRPr>
                      </a:pPr>
                      <a:r>
                        <a:rPr lang="fr-FR" sz="1600" b="1" dirty="0">
                          <a:solidFill>
                            <a:srgbClr val="FFFFFF"/>
                          </a:solidFill>
                        </a:rPr>
                        <a:t>K</a:t>
                      </a:r>
                      <a:r>
                        <a:rPr sz="1600" b="1" dirty="0">
                          <a:solidFill>
                            <a:srgbClr val="FFFFFF"/>
                          </a:solidFill>
                        </a:rPr>
                        <a:t>€</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0070C0"/>
                    </a:solidFill>
                  </a:tcPr>
                </a:tc>
                <a:tc>
                  <a:txBody>
                    <a:bodyPr/>
                    <a:lstStyle/>
                    <a:p>
                      <a:pPr algn="ctr">
                        <a:spcBef>
                          <a:spcPts val="1800"/>
                        </a:spcBef>
                        <a:defRPr sz="1800" b="0">
                          <a:solidFill>
                            <a:srgbClr val="000000"/>
                          </a:solidFill>
                        </a:defRPr>
                      </a:pPr>
                      <a:r>
                        <a:rPr lang="fr-FR" sz="1600" b="1" dirty="0">
                          <a:solidFill>
                            <a:srgbClr val="FFFFFF"/>
                          </a:solidFill>
                        </a:rPr>
                        <a:t>CA </a:t>
                      </a:r>
                      <a:r>
                        <a:rPr lang="fr-FR" sz="1600" b="1" dirty="0" smtClean="0">
                          <a:solidFill>
                            <a:srgbClr val="FFFFFF"/>
                          </a:solidFill>
                        </a:rPr>
                        <a:t>2025</a:t>
                      </a:r>
                      <a:endParaRPr sz="1600" b="1" dirty="0">
                        <a:solidFill>
                          <a:srgbClr val="FFFFFF"/>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28831">
                <a:tc>
                  <a:txBody>
                    <a:bodyPr/>
                    <a:lstStyle/>
                    <a:p>
                      <a:pPr algn="l">
                        <a:spcBef>
                          <a:spcPts val="1800"/>
                        </a:spcBef>
                        <a:defRPr sz="1800"/>
                      </a:pPr>
                      <a:r>
                        <a:rPr lang="fr-FR" sz="2000" b="1" dirty="0">
                          <a:solidFill>
                            <a:srgbClr val="FF0000"/>
                          </a:solidFill>
                        </a:rPr>
                        <a:t>Droits de Mutation à Titre Onéreux (DMTO)</a:t>
                      </a:r>
                      <a:endParaRPr sz="2000" b="1" dirty="0">
                        <a:solidFill>
                          <a:srgbClr val="FF0000"/>
                        </a:solidFill>
                      </a:endParaRP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400" b="1" dirty="0">
                          <a:solidFill>
                            <a:srgbClr val="FF0000"/>
                          </a:solidFill>
                        </a:rPr>
                        <a:t>988</a:t>
                      </a:r>
                      <a:endParaRPr sz="2400" b="1" dirty="0">
                        <a:solidFill>
                          <a:srgbClr val="FF0000"/>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10001"/>
                  </a:ext>
                </a:extLst>
              </a:tr>
            </a:tbl>
          </a:graphicData>
        </a:graphic>
      </p:graphicFrame>
      <p:sp>
        <p:nvSpPr>
          <p:cNvPr id="9" name="Rectangle 8">
            <a:extLst>
              <a:ext uri="{FF2B5EF4-FFF2-40B4-BE49-F238E27FC236}">
                <a16:creationId xmlns:a16="http://schemas.microsoft.com/office/drawing/2014/main" id="{BB33E130-7C08-988E-DD03-47F377FECFE2}"/>
              </a:ext>
            </a:extLst>
          </p:cNvPr>
          <p:cNvSpPr/>
          <p:nvPr/>
        </p:nvSpPr>
        <p:spPr>
          <a:xfrm>
            <a:off x="1772700" y="1311359"/>
            <a:ext cx="7856125" cy="369332"/>
          </a:xfrm>
          <a:prstGeom prst="rect">
            <a:avLst/>
          </a:prstGeom>
        </p:spPr>
        <p:txBody>
          <a:bodyPr wrap="none">
            <a:spAutoFit/>
          </a:bodyPr>
          <a:lstStyle/>
          <a:p>
            <a:r>
              <a:rPr lang="fr-FR" b="1" u="sng" dirty="0">
                <a:solidFill>
                  <a:schemeClr val="tx1">
                    <a:lumMod val="95000"/>
                    <a:lumOff val="5000"/>
                  </a:schemeClr>
                </a:solidFill>
              </a:rPr>
              <a:t>DROITS DE MUTATION À TITRE ONÉREUX</a:t>
            </a:r>
            <a:r>
              <a:rPr lang="fr-FR" b="1" dirty="0">
                <a:solidFill>
                  <a:schemeClr val="tx1">
                    <a:lumMod val="95000"/>
                    <a:lumOff val="5000"/>
                  </a:schemeClr>
                </a:solidFill>
              </a:rPr>
              <a:t> </a:t>
            </a:r>
            <a:r>
              <a:rPr lang="fr-FR" dirty="0">
                <a:solidFill>
                  <a:schemeClr val="tx1">
                    <a:lumMod val="95000"/>
                    <a:lumOff val="5000"/>
                  </a:schemeClr>
                </a:solidFill>
              </a:rPr>
              <a:t>(Taxe perçue lors de vente immobilière)</a:t>
            </a:r>
            <a:endParaRPr lang="fr-FR" b="1" dirty="0">
              <a:solidFill>
                <a:schemeClr val="tx1">
                  <a:lumMod val="95000"/>
                  <a:lumOff val="5000"/>
                </a:schemeClr>
              </a:solidFill>
            </a:endParaRPr>
          </a:p>
        </p:txBody>
      </p:sp>
      <p:graphicFrame>
        <p:nvGraphicFramePr>
          <p:cNvPr id="10" name="Graphique 9">
            <a:extLst>
              <a:ext uri="{FF2B5EF4-FFF2-40B4-BE49-F238E27FC236}">
                <a16:creationId xmlns:a16="http://schemas.microsoft.com/office/drawing/2014/main" id="{EB1759C3-35CD-952F-90DC-7966CD5E769E}"/>
              </a:ext>
            </a:extLst>
          </p:cNvPr>
          <p:cNvGraphicFramePr>
            <a:graphicFrameLocks/>
          </p:cNvGraphicFramePr>
          <p:nvPr>
            <p:extLst>
              <p:ext uri="{D42A27DB-BD31-4B8C-83A1-F6EECF244321}">
                <p14:modId xmlns:p14="http://schemas.microsoft.com/office/powerpoint/2010/main" val="1336501762"/>
              </p:ext>
            </p:extLst>
          </p:nvPr>
        </p:nvGraphicFramePr>
        <p:xfrm>
          <a:off x="427888" y="2836277"/>
          <a:ext cx="11336082" cy="2817467"/>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3D856BA7-A9AD-1C9B-EE6B-28FE74CA6AA8}"/>
              </a:ext>
            </a:extLst>
          </p:cNvPr>
          <p:cNvSpPr txBox="1"/>
          <p:nvPr/>
        </p:nvSpPr>
        <p:spPr>
          <a:xfrm>
            <a:off x="1650356" y="5710019"/>
            <a:ext cx="6960244" cy="923330"/>
          </a:xfrm>
          <a:prstGeom prst="rect">
            <a:avLst/>
          </a:prstGeom>
          <a:noFill/>
        </p:spPr>
        <p:txBody>
          <a:bodyPr wrap="square" rtlCol="0">
            <a:spAutoFit/>
          </a:bodyPr>
          <a:lstStyle/>
          <a:p>
            <a:pPr marL="285750" indent="-285750">
              <a:buFont typeface="Arial" panose="020B0604020202020204" pitchFamily="34" charset="0"/>
              <a:buChar char="•"/>
            </a:pPr>
            <a:r>
              <a:rPr lang="fr-FR" dirty="0"/>
              <a:t>Les DMTO sont liés au dynamisme du marché immobilier</a:t>
            </a:r>
          </a:p>
          <a:p>
            <a:pPr marL="285750" indent="-285750">
              <a:buFont typeface="Arial" panose="020B0604020202020204" pitchFamily="34" charset="0"/>
              <a:buChar char="•"/>
            </a:pPr>
            <a:r>
              <a:rPr lang="fr-FR" dirty="0"/>
              <a:t>Une fin de mois de novembre et un mois de décembre dynamique permettent d’enregistrer cette belle progression</a:t>
            </a:r>
          </a:p>
        </p:txBody>
      </p:sp>
      <p:graphicFrame>
        <p:nvGraphicFramePr>
          <p:cNvPr id="15" name="Tableau 14">
            <a:extLst>
              <a:ext uri="{FF2B5EF4-FFF2-40B4-BE49-F238E27FC236}">
                <a16:creationId xmlns:a16="http://schemas.microsoft.com/office/drawing/2014/main" id="{2BB89428-A606-8676-1B64-D7013C1A03CA}"/>
              </a:ext>
            </a:extLst>
          </p:cNvPr>
          <p:cNvGraphicFramePr>
            <a:graphicFrameLocks noGrp="1"/>
          </p:cNvGraphicFramePr>
          <p:nvPr>
            <p:extLst>
              <p:ext uri="{D42A27DB-BD31-4B8C-83A1-F6EECF244321}">
                <p14:modId xmlns:p14="http://schemas.microsoft.com/office/powerpoint/2010/main" val="3002997338"/>
              </p:ext>
            </p:extLst>
          </p:nvPr>
        </p:nvGraphicFramePr>
        <p:xfrm>
          <a:off x="8586387" y="1862752"/>
          <a:ext cx="2084876" cy="821454"/>
        </p:xfrm>
        <a:graphic>
          <a:graphicData uri="http://schemas.openxmlformats.org/drawingml/2006/table">
            <a:tbl>
              <a:tblPr firstRow="1" bandRow="1"/>
              <a:tblGrid>
                <a:gridCol w="1052489">
                  <a:extLst>
                    <a:ext uri="{9D8B030D-6E8A-4147-A177-3AD203B41FA5}">
                      <a16:colId xmlns:a16="http://schemas.microsoft.com/office/drawing/2014/main" val="4175143313"/>
                    </a:ext>
                  </a:extLst>
                </a:gridCol>
                <a:gridCol w="1032387">
                  <a:extLst>
                    <a:ext uri="{9D8B030D-6E8A-4147-A177-3AD203B41FA5}">
                      <a16:colId xmlns:a16="http://schemas.microsoft.com/office/drawing/2014/main" val="1997831219"/>
                    </a:ext>
                  </a:extLst>
                </a:gridCol>
              </a:tblGrid>
              <a:tr h="393700">
                <a:tc>
                  <a:txBody>
                    <a:bodyPr/>
                    <a:lstStyle/>
                    <a:p>
                      <a:pPr algn="ctr">
                        <a:spcBef>
                          <a:spcPts val="1800"/>
                        </a:spcBef>
                        <a:defRPr sz="1800" b="0">
                          <a:solidFill>
                            <a:srgbClr val="000000"/>
                          </a:solidFill>
                        </a:defRPr>
                      </a:pPr>
                      <a:r>
                        <a:rPr lang="fr-FR" sz="1600" b="1" dirty="0">
                          <a:solidFill>
                            <a:srgbClr val="FFFFFF"/>
                          </a:solidFill>
                        </a:rPr>
                        <a:t>BP</a:t>
                      </a:r>
                      <a:r>
                        <a:rPr sz="1600" b="1" dirty="0">
                          <a:solidFill>
                            <a:srgbClr val="FFFFFF"/>
                          </a:solidFill>
                        </a:rPr>
                        <a:t> </a:t>
                      </a:r>
                      <a:r>
                        <a:rPr sz="1600" b="1" dirty="0" smtClean="0">
                          <a:solidFill>
                            <a:srgbClr val="FFFFFF"/>
                          </a:solidFill>
                        </a:rPr>
                        <a:t>202</a:t>
                      </a:r>
                      <a:r>
                        <a:rPr lang="fr-FR" sz="1600" b="1" dirty="0" smtClean="0">
                          <a:solidFill>
                            <a:srgbClr val="FFFFFF"/>
                          </a:solidFill>
                        </a:rPr>
                        <a:t>6</a:t>
                      </a:r>
                      <a:endParaRPr sz="1600" b="1" dirty="0">
                        <a:solidFill>
                          <a:srgbClr val="FFFFFF"/>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sz="1800" b="0">
                          <a:solidFill>
                            <a:srgbClr val="000000"/>
                          </a:solidFill>
                        </a:defRPr>
                      </a:pPr>
                      <a:r>
                        <a:rPr lang="fr-FR" sz="1600" b="1" dirty="0">
                          <a:solidFill>
                            <a:srgbClr val="FFFFFF"/>
                          </a:solidFill>
                        </a:rPr>
                        <a:t>Variation</a:t>
                      </a:r>
                      <a:endParaRPr sz="1600" b="1" dirty="0">
                        <a:solidFill>
                          <a:srgbClr val="FFFFFF"/>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293881899"/>
                  </a:ext>
                </a:extLst>
              </a:tr>
              <a:tr h="427754">
                <a:tc>
                  <a:txBody>
                    <a:bodyPr/>
                    <a:lstStyle/>
                    <a:p>
                      <a:pPr algn="ctr">
                        <a:spcBef>
                          <a:spcPts val="1800"/>
                        </a:spcBef>
                        <a:defRPr sz="1800"/>
                      </a:pPr>
                      <a:r>
                        <a:rPr lang="fr-FR" sz="2000" b="1" dirty="0">
                          <a:solidFill>
                            <a:srgbClr val="70AE47"/>
                          </a:solidFill>
                        </a:rPr>
                        <a:t>800</a:t>
                      </a:r>
                      <a:endParaRPr sz="2000" b="1" dirty="0">
                        <a:solidFill>
                          <a:srgbClr val="70AE47"/>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lumMod val="95000"/>
                              <a:lumOff val="5000"/>
                            </a:schemeClr>
                          </a:solidFill>
                        </a:rPr>
                        <a:t>-19%</a:t>
                      </a:r>
                      <a:endParaRPr sz="2000" b="0"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1784396703"/>
                  </a:ext>
                </a:extLst>
              </a:tr>
            </a:tbl>
          </a:graphicData>
        </a:graphic>
      </p:graphicFrame>
      <p:grpSp>
        <p:nvGrpSpPr>
          <p:cNvPr id="25" name="Groupe 24"/>
          <p:cNvGrpSpPr/>
          <p:nvPr/>
        </p:nvGrpSpPr>
        <p:grpSpPr>
          <a:xfrm>
            <a:off x="110026" y="102500"/>
            <a:ext cx="635725" cy="584777"/>
            <a:chOff x="1051559" y="2805483"/>
            <a:chExt cx="762000" cy="710358"/>
          </a:xfrm>
          <a:solidFill>
            <a:srgbClr val="70AE47"/>
          </a:solidFill>
        </p:grpSpPr>
        <p:sp>
          <p:nvSpPr>
            <p:cNvPr id="26" name="Rectangle 25"/>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751391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BC723B-53F2-7C42-9FB3-0BE8592C92E5}"/>
              </a:ext>
            </a:extLst>
          </p:cNvPr>
          <p:cNvSpPr>
            <a:spLocks noGrp="1"/>
          </p:cNvSpPr>
          <p:nvPr>
            <p:ph type="sldNum" sz="quarter" idx="12"/>
          </p:nvPr>
        </p:nvSpPr>
        <p:spPr/>
        <p:txBody>
          <a:bodyPr/>
          <a:lstStyle/>
          <a:p>
            <a:fld id="{D693EDBF-93A8-9E42-A379-838B397A5D0C}" type="slidenum">
              <a:rPr lang="fr-FR" smtClean="0"/>
              <a:t>16</a:t>
            </a:fld>
            <a:endParaRPr lang="fr-FR" dirty="0"/>
          </a:p>
        </p:txBody>
      </p:sp>
      <p:sp>
        <p:nvSpPr>
          <p:cNvPr id="2" name="RECETTES DE FONCTIONNEMENT">
            <a:extLst>
              <a:ext uri="{FF2B5EF4-FFF2-40B4-BE49-F238E27FC236}">
                <a16:creationId xmlns:a16="http://schemas.microsoft.com/office/drawing/2014/main" id="{43692D39-E2A0-6B6A-2EF0-4720C2A24EBD}"/>
              </a:ext>
            </a:extLst>
          </p:cNvPr>
          <p:cNvSpPr txBox="1"/>
          <p:nvPr/>
        </p:nvSpPr>
        <p:spPr>
          <a:xfrm>
            <a:off x="824228" y="106951"/>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RECETTES</a:t>
            </a:r>
            <a:r>
              <a:rPr sz="2800" dirty="0">
                <a:solidFill>
                  <a:srgbClr val="FFFFFF"/>
                </a:solidFill>
              </a:rPr>
              <a:t> DE FONCTIONNEMENT</a:t>
            </a:r>
          </a:p>
        </p:txBody>
      </p:sp>
      <p:pic>
        <p:nvPicPr>
          <p:cNvPr id="13" name="image1.png" descr="image1.png">
            <a:extLst>
              <a:ext uri="{FF2B5EF4-FFF2-40B4-BE49-F238E27FC236}">
                <a16:creationId xmlns:a16="http://schemas.microsoft.com/office/drawing/2014/main" id="{5CE72E81-61E0-2A7D-CCCA-002C0991C9A3}"/>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sp>
        <p:nvSpPr>
          <p:cNvPr id="3" name="FISCALITE : RECETTES DES SERVICES">
            <a:extLst>
              <a:ext uri="{FF2B5EF4-FFF2-40B4-BE49-F238E27FC236}">
                <a16:creationId xmlns:a16="http://schemas.microsoft.com/office/drawing/2014/main" id="{B94002A8-8EF6-DF8F-1AFD-1C7A702F0D89}"/>
              </a:ext>
            </a:extLst>
          </p:cNvPr>
          <p:cNvSpPr txBox="1"/>
          <p:nvPr/>
        </p:nvSpPr>
        <p:spPr>
          <a:xfrm>
            <a:off x="1427863" y="949604"/>
            <a:ext cx="466813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chemeClr val="accent3">
                    <a:hueOff val="362282"/>
                    <a:satOff val="31803"/>
                    <a:lumOff val="-18242"/>
                  </a:schemeClr>
                </a:solidFill>
              </a:defRPr>
            </a:lvl1pPr>
          </a:lstStyle>
          <a:p>
            <a:r>
              <a:rPr dirty="0">
                <a:solidFill>
                  <a:schemeClr val="tx1">
                    <a:lumMod val="95000"/>
                    <a:lumOff val="5000"/>
                  </a:schemeClr>
                </a:solidFill>
              </a:rPr>
              <a:t>RECETTES DES SERVICES</a:t>
            </a:r>
            <a:r>
              <a:rPr lang="fr-FR" dirty="0">
                <a:solidFill>
                  <a:schemeClr val="tx1">
                    <a:lumMod val="95000"/>
                    <a:lumOff val="5000"/>
                  </a:schemeClr>
                </a:solidFill>
              </a:rPr>
              <a:t> (13 %)</a:t>
            </a:r>
            <a:endParaRPr dirty="0">
              <a:solidFill>
                <a:schemeClr val="tx1">
                  <a:lumMod val="95000"/>
                  <a:lumOff val="5000"/>
                </a:schemeClr>
              </a:solidFill>
            </a:endParaRPr>
          </a:p>
        </p:txBody>
      </p:sp>
      <p:graphicFrame>
        <p:nvGraphicFramePr>
          <p:cNvPr id="5" name="Tableau">
            <a:extLst>
              <a:ext uri="{FF2B5EF4-FFF2-40B4-BE49-F238E27FC236}">
                <a16:creationId xmlns:a16="http://schemas.microsoft.com/office/drawing/2014/main" id="{AF6BAE4D-5FC8-C01C-724E-59F8888B76E5}"/>
              </a:ext>
            </a:extLst>
          </p:cNvPr>
          <p:cNvGraphicFramePr/>
          <p:nvPr>
            <p:extLst>
              <p:ext uri="{D42A27DB-BD31-4B8C-83A1-F6EECF244321}">
                <p14:modId xmlns:p14="http://schemas.microsoft.com/office/powerpoint/2010/main" val="1422752024"/>
              </p:ext>
            </p:extLst>
          </p:nvPr>
        </p:nvGraphicFramePr>
        <p:xfrm>
          <a:off x="1387081" y="1713160"/>
          <a:ext cx="9583015" cy="3522299"/>
        </p:xfrm>
        <a:graphic>
          <a:graphicData uri="http://schemas.openxmlformats.org/drawingml/2006/table">
            <a:tbl>
              <a:tblPr firstRow="1" bandRow="1"/>
              <a:tblGrid>
                <a:gridCol w="3683681">
                  <a:extLst>
                    <a:ext uri="{9D8B030D-6E8A-4147-A177-3AD203B41FA5}">
                      <a16:colId xmlns:a16="http://schemas.microsoft.com/office/drawing/2014/main" val="20000"/>
                    </a:ext>
                  </a:extLst>
                </a:gridCol>
                <a:gridCol w="1209347">
                  <a:extLst>
                    <a:ext uri="{9D8B030D-6E8A-4147-A177-3AD203B41FA5}">
                      <a16:colId xmlns:a16="http://schemas.microsoft.com/office/drawing/2014/main" val="1173093262"/>
                    </a:ext>
                  </a:extLst>
                </a:gridCol>
                <a:gridCol w="1170039">
                  <a:extLst>
                    <a:ext uri="{9D8B030D-6E8A-4147-A177-3AD203B41FA5}">
                      <a16:colId xmlns:a16="http://schemas.microsoft.com/office/drawing/2014/main" val="20002"/>
                    </a:ext>
                  </a:extLst>
                </a:gridCol>
                <a:gridCol w="2133600">
                  <a:extLst>
                    <a:ext uri="{9D8B030D-6E8A-4147-A177-3AD203B41FA5}">
                      <a16:colId xmlns:a16="http://schemas.microsoft.com/office/drawing/2014/main" val="673613553"/>
                    </a:ext>
                  </a:extLst>
                </a:gridCol>
                <a:gridCol w="1386348">
                  <a:extLst>
                    <a:ext uri="{9D8B030D-6E8A-4147-A177-3AD203B41FA5}">
                      <a16:colId xmlns:a16="http://schemas.microsoft.com/office/drawing/2014/main" val="2017901471"/>
                    </a:ext>
                  </a:extLst>
                </a:gridCol>
              </a:tblGrid>
              <a:tr h="299941">
                <a:tc>
                  <a:txBody>
                    <a:bodyPr/>
                    <a:lstStyle/>
                    <a:p>
                      <a:pPr algn="ctr">
                        <a:spcBef>
                          <a:spcPts val="1800"/>
                        </a:spcBef>
                        <a:defRPr sz="1800" b="0">
                          <a:solidFill>
                            <a:srgbClr val="000000"/>
                          </a:solidFill>
                        </a:defRPr>
                      </a:pPr>
                      <a:r>
                        <a:rPr lang="fr-FR" sz="2000" b="1" dirty="0">
                          <a:solidFill>
                            <a:srgbClr val="FFFFFF"/>
                          </a:solidFill>
                        </a:rPr>
                        <a:t>K</a:t>
                      </a:r>
                      <a:r>
                        <a:rPr sz="2000" b="1" dirty="0">
                          <a:solidFill>
                            <a:srgbClr val="FFFFFF"/>
                          </a:solidFill>
                        </a:rPr>
                        <a:t>€</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016AB3"/>
                    </a:solidFill>
                  </a:tcPr>
                </a:tc>
                <a:tc>
                  <a:txBody>
                    <a:bodyPr/>
                    <a:lstStyle/>
                    <a:p>
                      <a:pPr algn="ctr">
                        <a:spcBef>
                          <a:spcPts val="1800"/>
                        </a:spcBef>
                        <a:defRPr sz="1800" b="0">
                          <a:solidFill>
                            <a:srgbClr val="000000"/>
                          </a:solidFill>
                        </a:defRPr>
                      </a:pPr>
                      <a:r>
                        <a:rPr lang="fr-FR" sz="2400" b="1" dirty="0">
                          <a:solidFill>
                            <a:srgbClr val="FFFFFF"/>
                          </a:solidFill>
                        </a:rPr>
                        <a:t>CA 2025</a:t>
                      </a:r>
                      <a:endParaRPr sz="2400" b="1" dirty="0">
                        <a:solidFill>
                          <a:srgbClr val="FFFFFF"/>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tc>
                  <a:txBody>
                    <a:bodyPr/>
                    <a:lstStyle/>
                    <a:p>
                      <a:pPr algn="ctr">
                        <a:spcBef>
                          <a:spcPts val="1800"/>
                        </a:spcBef>
                        <a:defRPr sz="1800" b="0">
                          <a:solidFill>
                            <a:srgbClr val="000000"/>
                          </a:solidFill>
                        </a:defRPr>
                      </a:pPr>
                      <a:r>
                        <a:rPr lang="fr-FR" sz="2400" b="1" dirty="0">
                          <a:solidFill>
                            <a:srgbClr val="FFFFFF"/>
                          </a:solidFill>
                        </a:rPr>
                        <a:t>BP</a:t>
                      </a:r>
                      <a:r>
                        <a:rPr sz="2400" b="1" dirty="0">
                          <a:solidFill>
                            <a:srgbClr val="FFFFFF"/>
                          </a:solidFill>
                        </a:rPr>
                        <a:t> 202</a:t>
                      </a:r>
                      <a:r>
                        <a:rPr lang="fr-FR" sz="2400" b="1" dirty="0">
                          <a:solidFill>
                            <a:srgbClr val="FFFFFF"/>
                          </a:solidFill>
                        </a:rPr>
                        <a:t>6</a:t>
                      </a:r>
                      <a:endParaRPr sz="2400" b="1" dirty="0">
                        <a:solidFill>
                          <a:srgbClr val="FFFFFF"/>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sz="1800" b="0">
                          <a:solidFill>
                            <a:srgbClr val="000000"/>
                          </a:solidFill>
                        </a:defRPr>
                      </a:pPr>
                      <a:r>
                        <a:rPr lang="fr-FR" sz="2400" b="1" dirty="0">
                          <a:solidFill>
                            <a:srgbClr val="FFFFFF"/>
                          </a:solidFill>
                        </a:rPr>
                        <a:t>Représentation </a:t>
                      </a:r>
                      <a:endParaRPr sz="2400" b="1" dirty="0">
                        <a:solidFill>
                          <a:srgbClr val="FFFFFF"/>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tc>
                  <a:txBody>
                    <a:bodyPr/>
                    <a:lstStyle/>
                    <a:p>
                      <a:pPr algn="ctr">
                        <a:spcBef>
                          <a:spcPts val="1800"/>
                        </a:spcBef>
                        <a:defRPr sz="1800" b="0">
                          <a:solidFill>
                            <a:srgbClr val="000000"/>
                          </a:solidFill>
                        </a:defRPr>
                      </a:pPr>
                      <a:r>
                        <a:rPr lang="fr-FR" sz="2400" b="1" dirty="0">
                          <a:solidFill>
                            <a:srgbClr val="FFFFFF"/>
                          </a:solidFill>
                        </a:rPr>
                        <a:t>Variation</a:t>
                      </a:r>
                      <a:endParaRPr sz="2400" b="1" dirty="0">
                        <a:solidFill>
                          <a:srgbClr val="FFFFFF"/>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extLst>
                  <a:ext uri="{0D108BD9-81ED-4DB2-BD59-A6C34878D82A}">
                    <a16:rowId xmlns:a16="http://schemas.microsoft.com/office/drawing/2014/main" val="10000"/>
                  </a:ext>
                </a:extLst>
              </a:tr>
              <a:tr h="401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fr-FR" sz="2000" b="0" dirty="0">
                          <a:solidFill>
                            <a:schemeClr val="tx1"/>
                          </a:solidFill>
                        </a:rPr>
                        <a:t>Services Scolaires </a:t>
                      </a:r>
                      <a:r>
                        <a:rPr lang="fr-FR" sz="1800" b="0" dirty="0">
                          <a:solidFill>
                            <a:schemeClr val="tx1"/>
                          </a:solidFill>
                        </a:rPr>
                        <a:t>(restauration, garderie, études)</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1 863</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1</a:t>
                      </a:r>
                      <a:r>
                        <a:rPr lang="fr-FR" sz="2000" b="0" baseline="0" dirty="0">
                          <a:solidFill>
                            <a:schemeClr val="tx1"/>
                          </a:solidFill>
                        </a:rPr>
                        <a:t> 849</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67%</a:t>
                      </a: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a:t>
                      </a: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350213764"/>
                  </a:ext>
                </a:extLst>
              </a:tr>
              <a:tr h="401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fr-FR" sz="1800" b="0" dirty="0">
                          <a:solidFill>
                            <a:schemeClr val="tx1"/>
                          </a:solidFill>
                        </a:rPr>
                        <a:t>Conservatoire de musique et de danse et école municipale des sports</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366</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366</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13%</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0%</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052396338"/>
                  </a:ext>
                </a:extLst>
              </a:tr>
              <a:tr h="401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fr-FR" sz="1800" b="0" dirty="0">
                          <a:solidFill>
                            <a:schemeClr val="tx1"/>
                          </a:solidFill>
                        </a:rPr>
                        <a:t>Occupation du domaine public</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352</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319</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12%</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a:t>
                      </a: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976281054"/>
                  </a:ext>
                </a:extLst>
              </a:tr>
              <a:tr h="401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fr-FR" sz="1800" b="0" dirty="0">
                          <a:solidFill>
                            <a:schemeClr val="tx1"/>
                          </a:solidFill>
                        </a:rPr>
                        <a:t>Golf</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114</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115</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4%</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172953036"/>
                  </a:ext>
                </a:extLst>
              </a:tr>
              <a:tr h="348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fr-FR" sz="1800" b="0" dirty="0">
                          <a:solidFill>
                            <a:schemeClr val="tx1"/>
                          </a:solidFill>
                        </a:rPr>
                        <a:t>Cimetière</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43</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43</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2%</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0%</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797443103"/>
                  </a:ext>
                </a:extLst>
              </a:tr>
              <a:tr h="348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fr-FR" sz="1800" b="0" dirty="0">
                          <a:solidFill>
                            <a:schemeClr val="tx1"/>
                          </a:solidFill>
                        </a:rPr>
                        <a:t>Autres recettes</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67</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59</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2%</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lumMod val="95000"/>
                              <a:lumOff val="5000"/>
                            </a:schemeClr>
                          </a:solidFill>
                        </a:rPr>
                        <a:t>12%</a:t>
                      </a:r>
                      <a:endParaRPr sz="2000" b="0"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80429317"/>
                  </a:ext>
                </a:extLst>
              </a:tr>
              <a:tr h="451125">
                <a:tc>
                  <a:txBody>
                    <a:bodyPr/>
                    <a:lstStyle/>
                    <a:p>
                      <a:pPr algn="l">
                        <a:spcBef>
                          <a:spcPts val="0"/>
                        </a:spcBef>
                        <a:defRPr sz="1800"/>
                      </a:pPr>
                      <a:r>
                        <a:rPr lang="fr-FR" sz="2400" b="1" dirty="0">
                          <a:solidFill>
                            <a:schemeClr val="tx1"/>
                          </a:solidFill>
                        </a:rPr>
                        <a:t>TOTAL</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400" b="1" dirty="0">
                          <a:solidFill>
                            <a:schemeClr val="tx1"/>
                          </a:solidFill>
                        </a:rPr>
                        <a:t>2 805</a:t>
                      </a:r>
                      <a:endParaRPr sz="2400" b="1"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tc>
                  <a:txBody>
                    <a:bodyPr/>
                    <a:lstStyle/>
                    <a:p>
                      <a:pPr algn="ctr">
                        <a:spcBef>
                          <a:spcPts val="1800"/>
                        </a:spcBef>
                        <a:defRPr sz="1800"/>
                      </a:pPr>
                      <a:r>
                        <a:rPr lang="fr-FR" sz="2400" b="1" dirty="0">
                          <a:solidFill>
                            <a:schemeClr val="tx1"/>
                          </a:solidFill>
                        </a:rPr>
                        <a:t>2 751</a:t>
                      </a:r>
                      <a:endParaRPr sz="2400" b="1"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400" b="1" dirty="0">
                          <a:solidFill>
                            <a:schemeClr val="tx1">
                              <a:lumMod val="95000"/>
                              <a:lumOff val="5000"/>
                            </a:schemeClr>
                          </a:solidFill>
                        </a:rPr>
                        <a:t>100%</a:t>
                      </a:r>
                      <a:endParaRPr sz="2400" b="1"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a:solidFill>
                        <a:srgbClr val="17375E"/>
                      </a:solidFill>
                    </a:lnB>
                  </a:tcPr>
                </a:tc>
                <a:tc>
                  <a:txBody>
                    <a:bodyPr/>
                    <a:lstStyle/>
                    <a:p>
                      <a:pPr algn="ctr">
                        <a:spcBef>
                          <a:spcPts val="1800"/>
                        </a:spcBef>
                        <a:defRPr sz="1800"/>
                      </a:pPr>
                      <a:r>
                        <a:rPr lang="fr-FR" sz="2400" b="1" dirty="0">
                          <a:solidFill>
                            <a:schemeClr val="tx1">
                              <a:lumMod val="95000"/>
                              <a:lumOff val="5000"/>
                            </a:schemeClr>
                          </a:solidFill>
                        </a:rPr>
                        <a:t>-2%</a:t>
                      </a:r>
                      <a:endParaRPr sz="2400" b="1" dirty="0">
                        <a:solidFill>
                          <a:schemeClr val="tx1">
                            <a:lumMod val="95000"/>
                            <a:lumOff val="5000"/>
                          </a:schemeClr>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2429732583"/>
                  </a:ext>
                </a:extLst>
              </a:tr>
            </a:tbl>
          </a:graphicData>
        </a:graphic>
      </p:graphicFrame>
      <p:grpSp>
        <p:nvGrpSpPr>
          <p:cNvPr id="14" name="Groupe 13"/>
          <p:cNvGrpSpPr/>
          <p:nvPr/>
        </p:nvGrpSpPr>
        <p:grpSpPr>
          <a:xfrm>
            <a:off x="110026" y="102500"/>
            <a:ext cx="635725" cy="584777"/>
            <a:chOff x="1051559" y="2805483"/>
            <a:chExt cx="762000" cy="710358"/>
          </a:xfrm>
          <a:solidFill>
            <a:srgbClr val="70AE47"/>
          </a:solidFill>
        </p:grpSpPr>
        <p:sp>
          <p:nvSpPr>
            <p:cNvPr id="15" name="Rectangle 14"/>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100848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FISCALITE : DOTATIONS ET PARTICIPATIONS"/>
          <p:cNvSpPr txBox="1"/>
          <p:nvPr/>
        </p:nvSpPr>
        <p:spPr>
          <a:xfrm>
            <a:off x="1002610" y="767995"/>
            <a:ext cx="5698419"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chemeClr val="accent3">
                    <a:hueOff val="362282"/>
                    <a:satOff val="31803"/>
                    <a:lumOff val="-18242"/>
                  </a:schemeClr>
                </a:solidFill>
              </a:defRPr>
            </a:lvl1pPr>
          </a:lstStyle>
          <a:p>
            <a:r>
              <a:rPr dirty="0">
                <a:solidFill>
                  <a:schemeClr val="tx1"/>
                </a:solidFill>
              </a:rPr>
              <a:t>DOTATIONS ET PARTICIPATIONS</a:t>
            </a:r>
            <a:r>
              <a:rPr lang="fr-FR" dirty="0">
                <a:solidFill>
                  <a:schemeClr val="tx1"/>
                </a:solidFill>
              </a:rPr>
              <a:t> (10%)</a:t>
            </a:r>
            <a:endParaRPr dirty="0">
              <a:solidFill>
                <a:schemeClr val="tx1"/>
              </a:solidFill>
            </a:endParaRPr>
          </a:p>
        </p:txBody>
      </p:sp>
      <p:sp>
        <p:nvSpPr>
          <p:cNvPr id="5" name="Rectangle 4">
            <a:extLst>
              <a:ext uri="{FF2B5EF4-FFF2-40B4-BE49-F238E27FC236}">
                <a16:creationId xmlns:a16="http://schemas.microsoft.com/office/drawing/2014/main" id="{1A81C7DB-B3A6-9141-A66A-DBC0B4DF18FA}"/>
              </a:ext>
            </a:extLst>
          </p:cNvPr>
          <p:cNvSpPr/>
          <p:nvPr/>
        </p:nvSpPr>
        <p:spPr>
          <a:xfrm>
            <a:off x="8357616" y="4427073"/>
            <a:ext cx="2946930" cy="1015663"/>
          </a:xfrm>
          <a:prstGeom prst="rect">
            <a:avLst/>
          </a:prstGeom>
        </p:spPr>
        <p:txBody>
          <a:bodyPr wrap="square">
            <a:spAutoFit/>
          </a:bodyPr>
          <a:lstStyle/>
          <a:p>
            <a:pPr algn="ctr"/>
            <a:r>
              <a:rPr lang="fr-FR" sz="2000" b="1" dirty="0">
                <a:solidFill>
                  <a:srgbClr val="E3001B"/>
                </a:solidFill>
                <a:sym typeface="Calibri"/>
              </a:rPr>
              <a:t>Baisse DGF de </a:t>
            </a:r>
            <a:br>
              <a:rPr lang="fr-FR" sz="2000" b="1" dirty="0">
                <a:solidFill>
                  <a:srgbClr val="E3001B"/>
                </a:solidFill>
                <a:sym typeface="Calibri"/>
              </a:rPr>
            </a:br>
            <a:r>
              <a:rPr lang="fr-FR" sz="4000" b="1" dirty="0">
                <a:solidFill>
                  <a:srgbClr val="E3001B"/>
                </a:solidFill>
                <a:sym typeface="Calibri"/>
              </a:rPr>
              <a:t>65% </a:t>
            </a:r>
            <a:r>
              <a:rPr lang="fr-FR" sz="2000" b="1" dirty="0">
                <a:solidFill>
                  <a:srgbClr val="E3001B"/>
                </a:solidFill>
                <a:sym typeface="Calibri"/>
              </a:rPr>
              <a:t>depuis 2013 </a:t>
            </a:r>
            <a:endParaRPr lang="fr-FR" sz="2000" b="1" dirty="0">
              <a:solidFill>
                <a:srgbClr val="E3001B"/>
              </a:solidFill>
            </a:endParaRPr>
          </a:p>
        </p:txBody>
      </p:sp>
      <p:pic>
        <p:nvPicPr>
          <p:cNvPr id="6" name="Image 5">
            <a:extLst>
              <a:ext uri="{FF2B5EF4-FFF2-40B4-BE49-F238E27FC236}">
                <a16:creationId xmlns:a16="http://schemas.microsoft.com/office/drawing/2014/main" id="{7621B45B-EC8B-864E-B8EE-0CC4EB2B0C6C}"/>
              </a:ext>
            </a:extLst>
          </p:cNvPr>
          <p:cNvPicPr>
            <a:picLocks noChangeAspect="1"/>
          </p:cNvPicPr>
          <p:nvPr/>
        </p:nvPicPr>
        <p:blipFill>
          <a:blip r:embed="rId2"/>
          <a:stretch>
            <a:fillRect/>
          </a:stretch>
        </p:blipFill>
        <p:spPr>
          <a:xfrm>
            <a:off x="9341316" y="3414346"/>
            <a:ext cx="979529" cy="941032"/>
          </a:xfrm>
          <a:prstGeom prst="rect">
            <a:avLst/>
          </a:prstGeom>
        </p:spPr>
      </p:pic>
      <p:sp>
        <p:nvSpPr>
          <p:cNvPr id="3" name="Espace réservé du numéro de diapositive 2">
            <a:extLst>
              <a:ext uri="{FF2B5EF4-FFF2-40B4-BE49-F238E27FC236}">
                <a16:creationId xmlns:a16="http://schemas.microsoft.com/office/drawing/2014/main" id="{C60BEBB7-5946-BF4C-9E06-ADE581094B85}"/>
              </a:ext>
            </a:extLst>
          </p:cNvPr>
          <p:cNvSpPr>
            <a:spLocks noGrp="1"/>
          </p:cNvSpPr>
          <p:nvPr>
            <p:ph type="sldNum" sz="quarter" idx="12"/>
          </p:nvPr>
        </p:nvSpPr>
        <p:spPr/>
        <p:txBody>
          <a:bodyPr/>
          <a:lstStyle/>
          <a:p>
            <a:fld id="{D693EDBF-93A8-9E42-A379-838B397A5D0C}" type="slidenum">
              <a:rPr lang="fr-FR" smtClean="0"/>
              <a:t>17</a:t>
            </a:fld>
            <a:endParaRPr lang="fr-FR"/>
          </a:p>
        </p:txBody>
      </p:sp>
      <p:graphicFrame>
        <p:nvGraphicFramePr>
          <p:cNvPr id="9" name="Graphique 8"/>
          <p:cNvGraphicFramePr/>
          <p:nvPr>
            <p:extLst>
              <p:ext uri="{D42A27DB-BD31-4B8C-83A1-F6EECF244321}">
                <p14:modId xmlns:p14="http://schemas.microsoft.com/office/powerpoint/2010/main" val="3153580772"/>
              </p:ext>
            </p:extLst>
          </p:nvPr>
        </p:nvGraphicFramePr>
        <p:xfrm>
          <a:off x="1221904" y="3272958"/>
          <a:ext cx="6096000" cy="29648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au">
            <a:extLst>
              <a:ext uri="{FF2B5EF4-FFF2-40B4-BE49-F238E27FC236}">
                <a16:creationId xmlns:a16="http://schemas.microsoft.com/office/drawing/2014/main" id="{178D6AF2-09A5-F817-E78A-F75ABB54CA4D}"/>
              </a:ext>
            </a:extLst>
          </p:cNvPr>
          <p:cNvGraphicFramePr/>
          <p:nvPr>
            <p:extLst>
              <p:ext uri="{D42A27DB-BD31-4B8C-83A1-F6EECF244321}">
                <p14:modId xmlns:p14="http://schemas.microsoft.com/office/powerpoint/2010/main" val="2555441564"/>
              </p:ext>
            </p:extLst>
          </p:nvPr>
        </p:nvGraphicFramePr>
        <p:xfrm>
          <a:off x="824227" y="1399299"/>
          <a:ext cx="10850021" cy="1412240"/>
        </p:xfrm>
        <a:graphic>
          <a:graphicData uri="http://schemas.openxmlformats.org/drawingml/2006/table">
            <a:tbl>
              <a:tblPr firstRow="1" bandRow="1"/>
              <a:tblGrid>
                <a:gridCol w="4708067">
                  <a:extLst>
                    <a:ext uri="{9D8B030D-6E8A-4147-A177-3AD203B41FA5}">
                      <a16:colId xmlns:a16="http://schemas.microsoft.com/office/drawing/2014/main" val="20000"/>
                    </a:ext>
                  </a:extLst>
                </a:gridCol>
                <a:gridCol w="1161183">
                  <a:extLst>
                    <a:ext uri="{9D8B030D-6E8A-4147-A177-3AD203B41FA5}">
                      <a16:colId xmlns:a16="http://schemas.microsoft.com/office/drawing/2014/main" val="1004552768"/>
                    </a:ext>
                  </a:extLst>
                </a:gridCol>
                <a:gridCol w="1203407">
                  <a:extLst>
                    <a:ext uri="{9D8B030D-6E8A-4147-A177-3AD203B41FA5}">
                      <a16:colId xmlns:a16="http://schemas.microsoft.com/office/drawing/2014/main" val="20001"/>
                    </a:ext>
                  </a:extLst>
                </a:gridCol>
                <a:gridCol w="1150627">
                  <a:extLst>
                    <a:ext uri="{9D8B030D-6E8A-4147-A177-3AD203B41FA5}">
                      <a16:colId xmlns:a16="http://schemas.microsoft.com/office/drawing/2014/main" val="3372308823"/>
                    </a:ext>
                  </a:extLst>
                </a:gridCol>
                <a:gridCol w="1140070">
                  <a:extLst>
                    <a:ext uri="{9D8B030D-6E8A-4147-A177-3AD203B41FA5}">
                      <a16:colId xmlns:a16="http://schemas.microsoft.com/office/drawing/2014/main" val="20002"/>
                    </a:ext>
                  </a:extLst>
                </a:gridCol>
                <a:gridCol w="1486667">
                  <a:extLst>
                    <a:ext uri="{9D8B030D-6E8A-4147-A177-3AD203B41FA5}">
                      <a16:colId xmlns:a16="http://schemas.microsoft.com/office/drawing/2014/main" val="3551874179"/>
                    </a:ext>
                  </a:extLst>
                </a:gridCol>
              </a:tblGrid>
              <a:tr h="393700">
                <a:tc>
                  <a:txBody>
                    <a:bodyPr/>
                    <a:lstStyle/>
                    <a:p>
                      <a:pPr algn="ctr">
                        <a:spcBef>
                          <a:spcPts val="1800"/>
                        </a:spcBef>
                        <a:defRPr sz="1800" b="0">
                          <a:solidFill>
                            <a:srgbClr val="000000"/>
                          </a:solidFill>
                        </a:defRPr>
                      </a:pPr>
                      <a:r>
                        <a:rPr lang="fr-FR" sz="2300" b="0" dirty="0">
                          <a:solidFill>
                            <a:srgbClr val="FFFFFF"/>
                          </a:solidFill>
                        </a:rPr>
                        <a:t>K</a:t>
                      </a:r>
                      <a:r>
                        <a:rPr sz="2300" b="0" dirty="0">
                          <a:solidFill>
                            <a:srgbClr val="FFFFFF"/>
                          </a:solidFill>
                        </a:rPr>
                        <a:t>€</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016AB3"/>
                    </a:solidFill>
                  </a:tcPr>
                </a:tc>
                <a:tc>
                  <a:txBody>
                    <a:bodyPr/>
                    <a:lstStyle/>
                    <a:p>
                      <a:pPr algn="ctr">
                        <a:spcBef>
                          <a:spcPts val="1800"/>
                        </a:spcBef>
                        <a:defRPr sz="1800" b="0">
                          <a:solidFill>
                            <a:srgbClr val="000000"/>
                          </a:solidFill>
                        </a:defRPr>
                      </a:pPr>
                      <a:r>
                        <a:rPr lang="fr-FR" sz="2300" b="0" dirty="0">
                          <a:solidFill>
                            <a:schemeClr val="tx1"/>
                          </a:solidFill>
                        </a:rPr>
                        <a:t>CA 2013</a:t>
                      </a:r>
                      <a:endParaRPr sz="2300" b="0"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FFC000"/>
                    </a:solidFill>
                  </a:tcPr>
                </a:tc>
                <a:tc>
                  <a:txBody>
                    <a:bodyPr/>
                    <a:lstStyle/>
                    <a:p>
                      <a:pPr algn="ctr">
                        <a:spcBef>
                          <a:spcPts val="1800"/>
                        </a:spcBef>
                        <a:defRPr sz="1800" b="0">
                          <a:solidFill>
                            <a:srgbClr val="000000"/>
                          </a:solidFill>
                        </a:defRPr>
                      </a:pPr>
                      <a:r>
                        <a:rPr lang="fr-FR" sz="2300" b="0" dirty="0">
                          <a:solidFill>
                            <a:srgbClr val="FFFFFF"/>
                          </a:solidFill>
                        </a:rPr>
                        <a:t>CA 2024</a:t>
                      </a:r>
                      <a:endParaRPr sz="2300" b="0" dirty="0">
                        <a:solidFill>
                          <a:srgbClr val="FFFFFF"/>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tc>
                  <a:txBody>
                    <a:bodyPr/>
                    <a:lstStyle/>
                    <a:p>
                      <a:pPr algn="ctr">
                        <a:spcBef>
                          <a:spcPts val="1800"/>
                        </a:spcBef>
                        <a:defRPr sz="1800" b="0">
                          <a:solidFill>
                            <a:srgbClr val="000000"/>
                          </a:solidFill>
                        </a:defRPr>
                      </a:pPr>
                      <a:r>
                        <a:rPr lang="fr-FR" sz="2300" b="0" dirty="0">
                          <a:solidFill>
                            <a:srgbClr val="FFFFFF"/>
                          </a:solidFill>
                        </a:rPr>
                        <a:t>CA 2025</a:t>
                      </a:r>
                      <a:endParaRPr sz="2300" b="0" dirty="0">
                        <a:solidFill>
                          <a:srgbClr val="FFFFFF"/>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tc>
                  <a:txBody>
                    <a:bodyPr/>
                    <a:lstStyle/>
                    <a:p>
                      <a:pPr algn="ctr">
                        <a:spcBef>
                          <a:spcPts val="1800"/>
                        </a:spcBef>
                        <a:defRPr sz="1800" b="0">
                          <a:solidFill>
                            <a:srgbClr val="000000"/>
                          </a:solidFill>
                        </a:defRPr>
                      </a:pPr>
                      <a:r>
                        <a:rPr lang="fr-FR" sz="2300" b="0" dirty="0">
                          <a:solidFill>
                            <a:srgbClr val="FFFFFF"/>
                          </a:solidFill>
                        </a:rPr>
                        <a:t>BP</a:t>
                      </a:r>
                      <a:r>
                        <a:rPr sz="2300" b="0" dirty="0">
                          <a:solidFill>
                            <a:srgbClr val="FFFFFF"/>
                          </a:solidFill>
                        </a:rPr>
                        <a:t> 202</a:t>
                      </a:r>
                      <a:r>
                        <a:rPr lang="fr-FR" sz="2300" b="0" dirty="0">
                          <a:solidFill>
                            <a:srgbClr val="FFFFFF"/>
                          </a:solidFill>
                        </a:rPr>
                        <a:t>6</a:t>
                      </a:r>
                      <a:endParaRPr sz="2300" b="0" dirty="0">
                        <a:solidFill>
                          <a:srgbClr val="FFFFFF"/>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sz="1800" b="0">
                          <a:solidFill>
                            <a:srgbClr val="000000"/>
                          </a:solidFill>
                        </a:defRPr>
                      </a:pPr>
                      <a:r>
                        <a:rPr lang="fr-FR" sz="2300" b="0" dirty="0">
                          <a:solidFill>
                            <a:srgbClr val="FFFFFF"/>
                          </a:solidFill>
                        </a:rPr>
                        <a:t>Variation</a:t>
                      </a:r>
                      <a:r>
                        <a:rPr lang="fr-FR" sz="2300" b="0" baseline="0" dirty="0">
                          <a:solidFill>
                            <a:srgbClr val="FFFFFF"/>
                          </a:solidFill>
                        </a:rPr>
                        <a:t> 2013-2026</a:t>
                      </a:r>
                      <a:endParaRPr sz="2300" b="0" dirty="0">
                        <a:solidFill>
                          <a:srgbClr val="FFFFFF"/>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16AB3"/>
                    </a:solidFill>
                  </a:tcPr>
                </a:tc>
                <a:extLst>
                  <a:ext uri="{0D108BD9-81ED-4DB2-BD59-A6C34878D82A}">
                    <a16:rowId xmlns:a16="http://schemas.microsoft.com/office/drawing/2014/main" val="10000"/>
                  </a:ext>
                </a:extLst>
              </a:tr>
              <a:tr h="342900">
                <a:tc>
                  <a:txBody>
                    <a:bodyPr/>
                    <a:lstStyle/>
                    <a:p>
                      <a:pPr algn="l">
                        <a:spcBef>
                          <a:spcPts val="1800"/>
                        </a:spcBef>
                        <a:defRPr sz="1800"/>
                      </a:pPr>
                      <a:r>
                        <a:rPr sz="2000" b="0" dirty="0">
                          <a:solidFill>
                            <a:schemeClr val="tx1"/>
                          </a:solidFill>
                        </a:rPr>
                        <a:t>D</a:t>
                      </a:r>
                      <a:r>
                        <a:rPr lang="fr-FR" sz="2000" b="0" dirty="0" err="1">
                          <a:solidFill>
                            <a:schemeClr val="tx1"/>
                          </a:solidFill>
                        </a:rPr>
                        <a:t>otation</a:t>
                      </a:r>
                      <a:r>
                        <a:rPr lang="fr-FR" sz="2000" b="0" dirty="0">
                          <a:solidFill>
                            <a:schemeClr val="tx1"/>
                          </a:solidFill>
                        </a:rPr>
                        <a:t> Globale de Fonctionnement (D</a:t>
                      </a:r>
                      <a:r>
                        <a:rPr sz="2000" b="0" dirty="0">
                          <a:solidFill>
                            <a:schemeClr val="tx1"/>
                          </a:solidFill>
                        </a:rPr>
                        <a:t>GF</a:t>
                      </a:r>
                      <a:r>
                        <a:rPr lang="fr-FR" sz="2000" b="0" dirty="0">
                          <a:solidFill>
                            <a:schemeClr val="tx1"/>
                          </a:solidFill>
                        </a:rPr>
                        <a:t>)</a:t>
                      </a:r>
                      <a:endParaRPr sz="2000" b="0" dirty="0">
                        <a:solidFill>
                          <a:schemeClr val="tx1"/>
                        </a:solidFill>
                      </a:endParaRP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solidFill>
                        </a:rPr>
                        <a:t>2 895</a:t>
                      </a:r>
                      <a:endParaRPr sz="2000" b="0"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1 099</a:t>
                      </a:r>
                      <a:endParaRPr sz="2000" b="0" dirty="0">
                        <a:solidFill>
                          <a:schemeClr val="tx1"/>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solidFill>
                        </a:rPr>
                        <a:t>1</a:t>
                      </a:r>
                      <a:r>
                        <a:rPr lang="fr-FR" sz="2000" b="0" baseline="0" dirty="0">
                          <a:solidFill>
                            <a:schemeClr val="tx1"/>
                          </a:solidFill>
                        </a:rPr>
                        <a:t> 046</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1" dirty="0">
                          <a:solidFill>
                            <a:schemeClr val="tx1"/>
                          </a:solidFill>
                        </a:rPr>
                        <a:t>1 015</a:t>
                      </a:r>
                      <a:endParaRPr sz="2000" b="1"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lumMod val="95000"/>
                              <a:lumOff val="5000"/>
                            </a:schemeClr>
                          </a:solidFill>
                        </a:rPr>
                        <a:t>-65%</a:t>
                      </a:r>
                      <a:endParaRPr sz="2000" b="0"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algn="l">
                        <a:spcBef>
                          <a:spcPts val="1800"/>
                        </a:spcBef>
                        <a:defRPr sz="1800"/>
                      </a:pPr>
                      <a:r>
                        <a:rPr sz="2000" b="0" dirty="0">
                          <a:solidFill>
                            <a:schemeClr val="tx1"/>
                          </a:solidFill>
                        </a:rPr>
                        <a:t>CAF</a:t>
                      </a:r>
                    </a:p>
                  </a:txBody>
                  <a:tcPr marL="108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solidFill>
                        </a:rPr>
                        <a:t>1 644</a:t>
                      </a:r>
                      <a:endParaRPr sz="2000" b="0"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0" dirty="0">
                          <a:solidFill>
                            <a:schemeClr val="tx1"/>
                          </a:solidFill>
                        </a:rPr>
                        <a:t>877</a:t>
                      </a:r>
                      <a:endParaRPr sz="2000" b="0" dirty="0">
                        <a:solidFill>
                          <a:schemeClr val="tx1"/>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solidFill>
                        </a:rPr>
                        <a:t>934</a:t>
                      </a:r>
                      <a:endParaRPr sz="2000" b="0" dirty="0">
                        <a:solidFill>
                          <a:schemeClr val="tx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defRPr sz="1800"/>
                      </a:pPr>
                      <a:r>
                        <a:rPr lang="fr-FR" sz="2000" b="1" dirty="0">
                          <a:solidFill>
                            <a:schemeClr val="tx1"/>
                          </a:solidFill>
                        </a:rPr>
                        <a:t>814</a:t>
                      </a:r>
                      <a:endParaRPr sz="2000" b="1"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defRPr sz="1800"/>
                      </a:pPr>
                      <a:r>
                        <a:rPr lang="fr-FR" sz="2000" b="0" dirty="0">
                          <a:solidFill>
                            <a:schemeClr val="tx1">
                              <a:lumMod val="95000"/>
                              <a:lumOff val="5000"/>
                            </a:schemeClr>
                          </a:solidFill>
                        </a:rPr>
                        <a:t>-50%</a:t>
                      </a:r>
                      <a:endParaRPr sz="2000" b="0"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ETTES DE FONCTIONNEMENT">
            <a:extLst>
              <a:ext uri="{FF2B5EF4-FFF2-40B4-BE49-F238E27FC236}">
                <a16:creationId xmlns:a16="http://schemas.microsoft.com/office/drawing/2014/main" id="{2514D87A-41B7-CBE3-2271-2F4BFE678251}"/>
              </a:ext>
            </a:extLst>
          </p:cNvPr>
          <p:cNvSpPr txBox="1"/>
          <p:nvPr/>
        </p:nvSpPr>
        <p:spPr>
          <a:xfrm>
            <a:off x="824228" y="106951"/>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RECETTES</a:t>
            </a:r>
            <a:r>
              <a:rPr sz="2800" dirty="0">
                <a:solidFill>
                  <a:srgbClr val="FFFFFF"/>
                </a:solidFill>
              </a:rPr>
              <a:t> DE FONCTIONNEMENT</a:t>
            </a:r>
          </a:p>
        </p:txBody>
      </p:sp>
      <p:pic>
        <p:nvPicPr>
          <p:cNvPr id="7" name="image1.png" descr="image1.png">
            <a:extLst>
              <a:ext uri="{FF2B5EF4-FFF2-40B4-BE49-F238E27FC236}">
                <a16:creationId xmlns:a16="http://schemas.microsoft.com/office/drawing/2014/main" id="{84553CAE-D389-838A-4237-D3172D72F63A}"/>
              </a:ext>
            </a:extLst>
          </p:cNvPr>
          <p:cNvPicPr>
            <a:picLocks noChangeAspect="1"/>
          </p:cNvPicPr>
          <p:nvPr/>
        </p:nvPicPr>
        <p:blipFill>
          <a:blip r:embed="rId4"/>
          <a:stretch>
            <a:fillRect/>
          </a:stretch>
        </p:blipFill>
        <p:spPr>
          <a:xfrm>
            <a:off x="8759952" y="5969822"/>
            <a:ext cx="2210144" cy="773056"/>
          </a:xfrm>
          <a:prstGeom prst="rect">
            <a:avLst/>
          </a:prstGeom>
          <a:ln w="12700">
            <a:miter lim="400000"/>
          </a:ln>
        </p:spPr>
      </p:pic>
      <p:grpSp>
        <p:nvGrpSpPr>
          <p:cNvPr id="16" name="Groupe 15"/>
          <p:cNvGrpSpPr/>
          <p:nvPr/>
        </p:nvGrpSpPr>
        <p:grpSpPr>
          <a:xfrm>
            <a:off x="110026" y="102500"/>
            <a:ext cx="635725" cy="584777"/>
            <a:chOff x="1051559" y="2805483"/>
            <a:chExt cx="762000" cy="710358"/>
          </a:xfrm>
          <a:solidFill>
            <a:srgbClr val="70AE47"/>
          </a:solidFill>
        </p:grpSpPr>
        <p:sp>
          <p:nvSpPr>
            <p:cNvPr id="17" name="Rectangle 16"/>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56743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693EDBF-93A8-9E42-A379-838B397A5D0C}" type="slidenum">
              <a:rPr lang="fr-FR" smtClean="0"/>
              <a:t>18</a:t>
            </a:fld>
            <a:endParaRPr lang="fr-FR"/>
          </a:p>
        </p:txBody>
      </p:sp>
      <p:sp>
        <p:nvSpPr>
          <p:cNvPr id="5" name="DEPENSES DE FONCTIONNEMENT"/>
          <p:cNvSpPr txBox="1"/>
          <p:nvPr/>
        </p:nvSpPr>
        <p:spPr>
          <a:xfrm>
            <a:off x="814321" y="102500"/>
            <a:ext cx="11244039"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graphicFrame>
        <p:nvGraphicFramePr>
          <p:cNvPr id="10" name="Graphique 9"/>
          <p:cNvGraphicFramePr/>
          <p:nvPr>
            <p:extLst>
              <p:ext uri="{D42A27DB-BD31-4B8C-83A1-F6EECF244321}">
                <p14:modId xmlns:p14="http://schemas.microsoft.com/office/powerpoint/2010/main" val="4159271113"/>
              </p:ext>
            </p:extLst>
          </p:nvPr>
        </p:nvGraphicFramePr>
        <p:xfrm>
          <a:off x="1831243" y="1319320"/>
          <a:ext cx="8150957" cy="4711389"/>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p:cNvSpPr txBox="1"/>
          <p:nvPr/>
        </p:nvSpPr>
        <p:spPr>
          <a:xfrm>
            <a:off x="1988264" y="5934670"/>
            <a:ext cx="6614667" cy="923330"/>
          </a:xfrm>
          <a:prstGeom prst="rect">
            <a:avLst/>
          </a:prstGeom>
          <a:noFill/>
        </p:spPr>
        <p:txBody>
          <a:bodyPr wrap="square" rtlCol="0">
            <a:spAutoFit/>
          </a:bodyPr>
          <a:lstStyle/>
          <a:p>
            <a:r>
              <a:rPr lang="fr-FR" b="1" dirty="0"/>
              <a:t>Une progression de la masse salariale maîtrisée sous la barre des 11 millions jusqu’en 2023 mais largement impactée par les différentes mesures gouvernementales depuis 2024.</a:t>
            </a:r>
          </a:p>
        </p:txBody>
      </p:sp>
      <p:sp>
        <p:nvSpPr>
          <p:cNvPr id="15" name="CHARGES DE PERSONNEL">
            <a:extLst>
              <a:ext uri="{FF2B5EF4-FFF2-40B4-BE49-F238E27FC236}">
                <a16:creationId xmlns:a16="http://schemas.microsoft.com/office/drawing/2014/main" id="{1A6D0CF1-21EC-5046-957B-D6F93CCD1570}"/>
              </a:ext>
            </a:extLst>
          </p:cNvPr>
          <p:cNvSpPr txBox="1"/>
          <p:nvPr/>
        </p:nvSpPr>
        <p:spPr>
          <a:xfrm>
            <a:off x="1680486" y="811489"/>
            <a:ext cx="4755854"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2800" b="1">
                <a:solidFill>
                  <a:srgbClr val="EF6430"/>
                </a:solidFill>
              </a:defRPr>
            </a:lvl1pPr>
          </a:lstStyle>
          <a:p>
            <a:r>
              <a:rPr dirty="0">
                <a:solidFill>
                  <a:schemeClr val="tx1"/>
                </a:solidFill>
              </a:rPr>
              <a:t>CHARGES DE PERSONNEL</a:t>
            </a:r>
            <a:r>
              <a:rPr lang="fr-FR" dirty="0">
                <a:solidFill>
                  <a:schemeClr val="tx1"/>
                </a:solidFill>
              </a:rPr>
              <a:t> (58%)</a:t>
            </a:r>
            <a:endParaRPr dirty="0">
              <a:solidFill>
                <a:schemeClr val="tx1"/>
              </a:solidFill>
            </a:endParaRPr>
          </a:p>
        </p:txBody>
      </p:sp>
      <p:pic>
        <p:nvPicPr>
          <p:cNvPr id="2" name="image1.png" descr="image1.png">
            <a:extLst>
              <a:ext uri="{FF2B5EF4-FFF2-40B4-BE49-F238E27FC236}">
                <a16:creationId xmlns:a16="http://schemas.microsoft.com/office/drawing/2014/main" id="{D44197AC-4B3E-3D9A-80CF-471DAB92E5B9}"/>
              </a:ext>
            </a:extLst>
          </p:cNvPr>
          <p:cNvPicPr>
            <a:picLocks noChangeAspect="1"/>
          </p:cNvPicPr>
          <p:nvPr/>
        </p:nvPicPr>
        <p:blipFill>
          <a:blip r:embed="rId4"/>
          <a:stretch>
            <a:fillRect/>
          </a:stretch>
        </p:blipFill>
        <p:spPr>
          <a:xfrm>
            <a:off x="8759952" y="5969822"/>
            <a:ext cx="2210144" cy="773056"/>
          </a:xfrm>
          <a:prstGeom prst="rect">
            <a:avLst/>
          </a:prstGeom>
          <a:ln w="12700">
            <a:miter lim="400000"/>
          </a:ln>
        </p:spPr>
      </p:pic>
      <p:grpSp>
        <p:nvGrpSpPr>
          <p:cNvPr id="19" name="Groupe 18"/>
          <p:cNvGrpSpPr/>
          <p:nvPr/>
        </p:nvGrpSpPr>
        <p:grpSpPr>
          <a:xfrm>
            <a:off x="110026" y="102500"/>
            <a:ext cx="635725" cy="584777"/>
            <a:chOff x="1051559" y="2805483"/>
            <a:chExt cx="762000" cy="710358"/>
          </a:xfrm>
          <a:solidFill>
            <a:srgbClr val="70AE47"/>
          </a:solidFill>
        </p:grpSpPr>
        <p:sp>
          <p:nvSpPr>
            <p:cNvPr id="20" name="Rectangle 19"/>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211485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DEPENSES DE FONCTIONNEMENT"/>
          <p:cNvSpPr txBox="1"/>
          <p:nvPr/>
        </p:nvSpPr>
        <p:spPr>
          <a:xfrm>
            <a:off x="814321" y="106951"/>
            <a:ext cx="11244039" cy="57600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sp>
        <p:nvSpPr>
          <p:cNvPr id="18" name="CHARGES DE PERSONNEL">
            <a:extLst>
              <a:ext uri="{FF2B5EF4-FFF2-40B4-BE49-F238E27FC236}">
                <a16:creationId xmlns:a16="http://schemas.microsoft.com/office/drawing/2014/main" id="{1A6D0CF1-21EC-5046-957B-D6F93CCD1570}"/>
              </a:ext>
            </a:extLst>
          </p:cNvPr>
          <p:cNvSpPr txBox="1"/>
          <p:nvPr/>
        </p:nvSpPr>
        <p:spPr>
          <a:xfrm>
            <a:off x="1448567" y="813381"/>
            <a:ext cx="4755854"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defRPr sz="2800" b="1">
                <a:solidFill>
                  <a:srgbClr val="EF6430"/>
                </a:solidFill>
              </a:defRPr>
            </a:lvl1pPr>
          </a:lstStyle>
          <a:p>
            <a:r>
              <a:rPr dirty="0">
                <a:solidFill>
                  <a:schemeClr val="tx1"/>
                </a:solidFill>
              </a:rPr>
              <a:t>CHARGES DE PERSONNEL</a:t>
            </a:r>
            <a:r>
              <a:rPr lang="fr-FR" dirty="0">
                <a:solidFill>
                  <a:schemeClr val="tx1"/>
                </a:solidFill>
              </a:rPr>
              <a:t> (58%)</a:t>
            </a:r>
            <a:endParaRPr dirty="0">
              <a:solidFill>
                <a:schemeClr val="tx1"/>
              </a:solidFill>
            </a:endParaRPr>
          </a:p>
        </p:txBody>
      </p:sp>
      <p:sp>
        <p:nvSpPr>
          <p:cNvPr id="19" name="Masse salariale : 2020 : 11 100 k€ ( BP 2019 : 11 033 k€)">
            <a:extLst>
              <a:ext uri="{FF2B5EF4-FFF2-40B4-BE49-F238E27FC236}">
                <a16:creationId xmlns:a16="http://schemas.microsoft.com/office/drawing/2014/main" id="{56E05FD8-EE4D-9F4F-BFA2-9F84351ED38C}"/>
              </a:ext>
            </a:extLst>
          </p:cNvPr>
          <p:cNvSpPr txBox="1"/>
          <p:nvPr/>
        </p:nvSpPr>
        <p:spPr>
          <a:xfrm>
            <a:off x="1448567" y="1321212"/>
            <a:ext cx="5803899"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lgn="just">
              <a:defRPr sz="2100" b="1">
                <a:solidFill>
                  <a:schemeClr val="accent1">
                    <a:hueOff val="114395"/>
                    <a:lumOff val="-24975"/>
                  </a:schemeClr>
                </a:solidFill>
              </a:defRPr>
            </a:lvl1pPr>
          </a:lstStyle>
          <a:p>
            <a:r>
              <a:rPr lang="fr-FR" sz="2000" dirty="0">
                <a:solidFill>
                  <a:schemeClr val="tx1"/>
                </a:solidFill>
              </a:rPr>
              <a:t>Masse salariale BP 2026 = 11,58 M€</a:t>
            </a:r>
          </a:p>
          <a:p>
            <a:r>
              <a:rPr lang="fr-FR" sz="2000" dirty="0">
                <a:solidFill>
                  <a:schemeClr val="tx1"/>
                </a:solidFill>
              </a:rPr>
              <a:t>(CA 2025 = 11,03 M€)</a:t>
            </a:r>
          </a:p>
        </p:txBody>
      </p:sp>
      <p:sp>
        <p:nvSpPr>
          <p:cNvPr id="3" name="Espace réservé du numéro de diapositive 2">
            <a:extLst>
              <a:ext uri="{FF2B5EF4-FFF2-40B4-BE49-F238E27FC236}">
                <a16:creationId xmlns:a16="http://schemas.microsoft.com/office/drawing/2014/main" id="{F5B3E7E0-D6CB-7A45-BB34-E92A344CDDBA}"/>
              </a:ext>
            </a:extLst>
          </p:cNvPr>
          <p:cNvSpPr>
            <a:spLocks noGrp="1"/>
          </p:cNvSpPr>
          <p:nvPr>
            <p:ph type="sldNum" sz="quarter" idx="12"/>
          </p:nvPr>
        </p:nvSpPr>
        <p:spPr/>
        <p:txBody>
          <a:bodyPr/>
          <a:lstStyle/>
          <a:p>
            <a:fld id="{D693EDBF-93A8-9E42-A379-838B397A5D0C}" type="slidenum">
              <a:rPr lang="fr-FR" smtClean="0"/>
              <a:t>19</a:t>
            </a:fld>
            <a:endParaRPr lang="fr-FR"/>
          </a:p>
        </p:txBody>
      </p:sp>
      <p:pic>
        <p:nvPicPr>
          <p:cNvPr id="2" name="image1.png" descr="image1.png">
            <a:extLst>
              <a:ext uri="{FF2B5EF4-FFF2-40B4-BE49-F238E27FC236}">
                <a16:creationId xmlns:a16="http://schemas.microsoft.com/office/drawing/2014/main" id="{5D19F3C0-F77E-DC49-9F66-BC7ED0590BEB}"/>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22" name="Groupe 21"/>
          <p:cNvGrpSpPr/>
          <p:nvPr/>
        </p:nvGrpSpPr>
        <p:grpSpPr>
          <a:xfrm>
            <a:off x="110026" y="102500"/>
            <a:ext cx="635725" cy="584777"/>
            <a:chOff x="1051559" y="2805483"/>
            <a:chExt cx="762000" cy="710358"/>
          </a:xfrm>
          <a:solidFill>
            <a:srgbClr val="70AE47"/>
          </a:solidFill>
        </p:grpSpPr>
        <p:sp>
          <p:nvSpPr>
            <p:cNvPr id="23" name="Rectangle 22"/>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
        <p:nvSpPr>
          <p:cNvPr id="13" name="ZoneTexte 12">
            <a:extLst>
              <a:ext uri="{FF2B5EF4-FFF2-40B4-BE49-F238E27FC236}">
                <a16:creationId xmlns:a16="http://schemas.microsoft.com/office/drawing/2014/main" id="{E9D58824-42FE-5840-94F7-CE1E479343E4}"/>
              </a:ext>
            </a:extLst>
          </p:cNvPr>
          <p:cNvSpPr txBox="1"/>
          <p:nvPr/>
        </p:nvSpPr>
        <p:spPr>
          <a:xfrm>
            <a:off x="1448567" y="2024843"/>
            <a:ext cx="5326380" cy="4149406"/>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288" rIns="19288">
            <a:spAutoFit/>
          </a:bodyPr>
          <a:lstStyle/>
          <a:p>
            <a:pPr marL="120551" indent="-120551">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Nombre d’agents rémunérés : </a:t>
            </a:r>
            <a:r>
              <a:rPr lang="fr-FR" sz="1600" dirty="0">
                <a:solidFill>
                  <a:schemeClr val="accent3">
                    <a:hueOff val="914337"/>
                    <a:satOff val="31515"/>
                    <a:lumOff val="-30790"/>
                  </a:schemeClr>
                </a:solidFill>
              </a:rPr>
              <a:t>294 correspondant à 237 ETP </a:t>
            </a:r>
          </a:p>
          <a:p>
            <a:pPr marL="120551" indent="-120551">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Nombre d’emplois permanents : </a:t>
            </a:r>
            <a:r>
              <a:rPr lang="fr-FR" sz="1600" dirty="0">
                <a:solidFill>
                  <a:schemeClr val="accent3">
                    <a:hueOff val="914337"/>
                    <a:satOff val="31515"/>
                    <a:lumOff val="-30790"/>
                  </a:schemeClr>
                </a:solidFill>
              </a:rPr>
              <a:t>263 </a:t>
            </a:r>
          </a:p>
          <a:p>
            <a:pPr marL="120551" indent="-120551">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Âge moyen :  </a:t>
            </a:r>
            <a:r>
              <a:rPr lang="fr-FR" sz="1600" dirty="0">
                <a:solidFill>
                  <a:schemeClr val="accent3">
                    <a:hueOff val="914337"/>
                    <a:satOff val="31515"/>
                    <a:lumOff val="-30790"/>
                  </a:schemeClr>
                </a:solidFill>
              </a:rPr>
              <a:t>45 ans</a:t>
            </a:r>
          </a:p>
          <a:p>
            <a:pPr marL="120551" indent="-120551">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Répartition H/F :  </a:t>
            </a:r>
            <a:r>
              <a:rPr lang="fr-FR" sz="1600" dirty="0">
                <a:solidFill>
                  <a:schemeClr val="accent3">
                    <a:hueOff val="914337"/>
                    <a:satOff val="31515"/>
                    <a:lumOff val="-30790"/>
                  </a:schemeClr>
                </a:solidFill>
              </a:rPr>
              <a:t>45 % d’hommes  55 % de femmes</a:t>
            </a:r>
          </a:p>
          <a:p>
            <a:pPr marL="120551" indent="-120551">
              <a:buSzPct val="100000"/>
              <a:buFont typeface="Arial"/>
              <a:buChar char="•"/>
              <a:defRPr sz="1500">
                <a:solidFill>
                  <a:schemeClr val="accent3">
                    <a:hueOff val="914337"/>
                    <a:satOff val="31515"/>
                    <a:lumOff val="-30790"/>
                  </a:schemeClr>
                </a:solidFill>
              </a:defRPr>
            </a:pPr>
            <a:endParaRPr lang="fr-FR" sz="1600" b="1" dirty="0">
              <a:solidFill>
                <a:srgbClr val="004D80"/>
              </a:solidFill>
            </a:endParaRPr>
          </a:p>
          <a:p>
            <a:pPr marL="214313" lvl="3" indent="-214313">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Glissement Vieillesse Technicité (GVT) </a:t>
            </a:r>
          </a:p>
          <a:p>
            <a:pPr marL="120551" indent="-120551">
              <a:buSzPct val="100000"/>
              <a:buFont typeface="Arial"/>
              <a:buChar char="•"/>
              <a:defRPr sz="1500">
                <a:solidFill>
                  <a:schemeClr val="accent3">
                    <a:hueOff val="914337"/>
                    <a:satOff val="31515"/>
                    <a:lumOff val="-30790"/>
                  </a:schemeClr>
                </a:solidFill>
              </a:defRPr>
            </a:pPr>
            <a:r>
              <a:rPr lang="fr-FR" sz="1600" b="1" dirty="0">
                <a:solidFill>
                  <a:srgbClr val="004D80"/>
                </a:solidFill>
              </a:rPr>
              <a:t>    </a:t>
            </a:r>
            <a:r>
              <a:rPr lang="fr-FR" sz="1600" dirty="0">
                <a:solidFill>
                  <a:schemeClr val="accent3">
                    <a:hueOff val="914337"/>
                    <a:satOff val="31515"/>
                    <a:lumOff val="-30790"/>
                  </a:schemeClr>
                </a:solidFill>
              </a:rPr>
              <a:t>à 0,50 % = soit 58 k€</a:t>
            </a:r>
          </a:p>
          <a:p>
            <a:pPr>
              <a:buSzPct val="100000"/>
              <a:defRPr sz="1500">
                <a:solidFill>
                  <a:schemeClr val="accent3">
                    <a:hueOff val="914337"/>
                    <a:satOff val="31515"/>
                    <a:lumOff val="-30790"/>
                  </a:schemeClr>
                </a:solidFill>
              </a:defRPr>
            </a:pPr>
            <a:endParaRPr lang="fr-FR" sz="1600" b="1" dirty="0">
              <a:solidFill>
                <a:srgbClr val="004D80"/>
              </a:solidFill>
            </a:endParaRPr>
          </a:p>
          <a:p>
            <a:pPr marL="214313" lvl="3" indent="-214313">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Augmentations règlementaires et obligatoires</a:t>
            </a:r>
          </a:p>
          <a:p>
            <a:pPr marL="742950" lvl="4" indent="-285750">
              <a:buSzPct val="100000"/>
              <a:buFont typeface="Wingdings" panose="05000000000000000000" pitchFamily="2" charset="2"/>
              <a:buChar char="ü"/>
              <a:defRPr sz="1500">
                <a:solidFill>
                  <a:schemeClr val="accent3">
                    <a:hueOff val="914337"/>
                    <a:satOff val="31515"/>
                    <a:lumOff val="-30790"/>
                  </a:schemeClr>
                </a:solidFill>
              </a:defRPr>
            </a:pPr>
            <a:r>
              <a:rPr lang="fr-FR" sz="1600" dirty="0">
                <a:solidFill>
                  <a:schemeClr val="accent3">
                    <a:hueOff val="914337"/>
                    <a:satOff val="31515"/>
                    <a:lumOff val="-30790"/>
                  </a:schemeClr>
                </a:solidFill>
              </a:rPr>
              <a:t>Validations de services : 10 K€</a:t>
            </a:r>
          </a:p>
          <a:p>
            <a:pPr marL="742950" lvl="4" indent="-285750">
              <a:buSzPct val="100000"/>
              <a:buFont typeface="Wingdings" panose="05000000000000000000" pitchFamily="2" charset="2"/>
              <a:buChar char="ü"/>
              <a:defRPr sz="1500">
                <a:solidFill>
                  <a:schemeClr val="accent3">
                    <a:hueOff val="914337"/>
                    <a:satOff val="31515"/>
                    <a:lumOff val="-30790"/>
                  </a:schemeClr>
                </a:solidFill>
              </a:defRPr>
            </a:pPr>
            <a:r>
              <a:rPr lang="fr-FR" sz="1600" dirty="0">
                <a:solidFill>
                  <a:schemeClr val="accent3">
                    <a:hueOff val="914337"/>
                    <a:satOff val="31515"/>
                    <a:lumOff val="-30790"/>
                  </a:schemeClr>
                </a:solidFill>
              </a:rPr>
              <a:t>+ 4 points  de cotisation patronales à la CNRACL : + 177K€ </a:t>
            </a:r>
          </a:p>
          <a:p>
            <a:pPr marL="120551" indent="-120551">
              <a:buSzPct val="100000"/>
              <a:buFont typeface="Arial"/>
              <a:buChar char="•"/>
              <a:defRPr sz="1500">
                <a:solidFill>
                  <a:schemeClr val="accent3">
                    <a:hueOff val="914337"/>
                    <a:satOff val="31515"/>
                    <a:lumOff val="-30790"/>
                  </a:schemeClr>
                </a:solidFill>
              </a:defRPr>
            </a:pPr>
            <a:endParaRPr lang="fr-FR" sz="1600" b="1" dirty="0">
              <a:solidFill>
                <a:srgbClr val="004D80"/>
              </a:solidFill>
            </a:endParaRPr>
          </a:p>
          <a:p>
            <a:pPr marL="120551" indent="-120551">
              <a:buSzPct val="100000"/>
              <a:buFont typeface="Arial"/>
              <a:buChar char="•"/>
              <a:defRPr sz="1500">
                <a:solidFill>
                  <a:schemeClr val="accent3">
                    <a:hueOff val="914337"/>
                    <a:satOff val="31515"/>
                    <a:lumOff val="-30790"/>
                  </a:schemeClr>
                </a:solidFill>
              </a:defRPr>
            </a:pPr>
            <a:r>
              <a:rPr lang="fr-FR" sz="1600" b="1" dirty="0">
                <a:solidFill>
                  <a:schemeClr val="accent3">
                    <a:hueOff val="914337"/>
                    <a:satOff val="31515"/>
                    <a:lumOff val="-30790"/>
                  </a:schemeClr>
                </a:solidFill>
              </a:rPr>
              <a:t>Validations de services : </a:t>
            </a:r>
            <a:r>
              <a:rPr lang="fr-FR" sz="1600" dirty="0">
                <a:solidFill>
                  <a:schemeClr val="accent3">
                    <a:hueOff val="914337"/>
                    <a:satOff val="31515"/>
                    <a:lumOff val="-30790"/>
                  </a:schemeClr>
                </a:solidFill>
              </a:rPr>
              <a:t>10 K€</a:t>
            </a:r>
          </a:p>
          <a:p>
            <a:pPr>
              <a:buSzPct val="100000"/>
              <a:defRPr sz="1500">
                <a:solidFill>
                  <a:schemeClr val="accent3">
                    <a:hueOff val="914337"/>
                    <a:satOff val="31515"/>
                    <a:lumOff val="-30790"/>
                  </a:schemeClr>
                </a:solidFill>
              </a:defRPr>
            </a:pPr>
            <a:endParaRPr lang="fr-FR" sz="1600" b="1" dirty="0">
              <a:solidFill>
                <a:srgbClr val="004D80"/>
              </a:solidFill>
            </a:endParaRPr>
          </a:p>
          <a:p>
            <a:pPr marL="160735" indent="-160735">
              <a:buSzPct val="100000"/>
              <a:buFontTx/>
              <a:buChar char="-"/>
              <a:defRPr sz="1500">
                <a:solidFill>
                  <a:schemeClr val="accent3">
                    <a:hueOff val="914337"/>
                    <a:satOff val="31515"/>
                    <a:lumOff val="-30790"/>
                  </a:schemeClr>
                </a:solidFill>
              </a:defRPr>
            </a:pPr>
            <a:endParaRPr lang="fr-FR" sz="788" b="1" dirty="0">
              <a:solidFill>
                <a:srgbClr val="004D80"/>
              </a:solidFill>
            </a:endParaRPr>
          </a:p>
          <a:p>
            <a:pPr>
              <a:buSzPct val="100000"/>
              <a:defRPr sz="1500">
                <a:solidFill>
                  <a:schemeClr val="accent3">
                    <a:hueOff val="914337"/>
                    <a:satOff val="31515"/>
                    <a:lumOff val="-30790"/>
                  </a:schemeClr>
                </a:solidFill>
              </a:defRPr>
            </a:pPr>
            <a:endParaRPr lang="fr-FR" sz="788" b="1" dirty="0">
              <a:solidFill>
                <a:srgbClr val="004D80"/>
              </a:solidFill>
            </a:endParaRPr>
          </a:p>
          <a:p>
            <a:pPr>
              <a:buSzPct val="100000"/>
              <a:defRPr sz="1500">
                <a:solidFill>
                  <a:schemeClr val="accent3">
                    <a:hueOff val="914337"/>
                    <a:satOff val="31515"/>
                    <a:lumOff val="-30790"/>
                  </a:schemeClr>
                </a:solidFill>
              </a:defRPr>
            </a:pPr>
            <a:endParaRPr lang="fr-FR" sz="788" b="1" dirty="0">
              <a:solidFill>
                <a:srgbClr val="004D80"/>
              </a:solidFill>
            </a:endParaRPr>
          </a:p>
        </p:txBody>
      </p:sp>
      <p:sp>
        <p:nvSpPr>
          <p:cNvPr id="14" name="Ellipse 13">
            <a:extLst>
              <a:ext uri="{FF2B5EF4-FFF2-40B4-BE49-F238E27FC236}">
                <a16:creationId xmlns:a16="http://schemas.microsoft.com/office/drawing/2014/main" id="{CD480310-182F-B64C-B71A-7565015E56A0}"/>
              </a:ext>
            </a:extLst>
          </p:cNvPr>
          <p:cNvSpPr/>
          <p:nvPr/>
        </p:nvSpPr>
        <p:spPr>
          <a:xfrm>
            <a:off x="7252466" y="1503807"/>
            <a:ext cx="4447698" cy="3387275"/>
          </a:xfrm>
          <a:prstGeom prst="ellipse">
            <a:avLst/>
          </a:prstGeom>
          <a:ln w="1905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19288" tIns="19288" rIns="19288" bIns="19288" numCol="1" spcCol="38100" rtlCol="0" anchor="ctr">
            <a:spAutoFit/>
          </a:bodyPr>
          <a:lstStyle/>
          <a:p>
            <a:pPr algn="ctr"/>
            <a:r>
              <a:rPr lang="fr-FR" sz="1600" b="1" u="sng" dirty="0">
                <a:solidFill>
                  <a:srgbClr val="004D80"/>
                </a:solidFill>
              </a:rPr>
              <a:t>Les </a:t>
            </a:r>
            <a:r>
              <a:rPr lang="fr-FR" sz="1600" b="1" u="sng" dirty="0" smtClean="0">
                <a:solidFill>
                  <a:srgbClr val="004D80"/>
                </a:solidFill>
              </a:rPr>
              <a:t>augmentations </a:t>
            </a:r>
            <a:r>
              <a:rPr lang="fr-FR" sz="1600" b="1" u="sng" dirty="0">
                <a:solidFill>
                  <a:srgbClr val="004D80"/>
                </a:solidFill>
              </a:rPr>
              <a:t>expliquées </a:t>
            </a:r>
            <a:r>
              <a:rPr lang="fr-FR" sz="1600" dirty="0">
                <a:solidFill>
                  <a:srgbClr val="004D80"/>
                </a:solidFill>
              </a:rPr>
              <a:t>:</a:t>
            </a:r>
          </a:p>
          <a:p>
            <a:pPr algn="ctr"/>
            <a:endParaRPr lang="fr-FR" sz="1200" dirty="0">
              <a:solidFill>
                <a:srgbClr val="004D80"/>
              </a:solidFill>
            </a:endParaRPr>
          </a:p>
          <a:p>
            <a:pPr marL="72331" indent="-72331">
              <a:buFont typeface="Arial" panose="020B0604020202020204" pitchFamily="34" charset="0"/>
              <a:buChar char="•"/>
            </a:pPr>
            <a:r>
              <a:rPr lang="fr-FR" sz="1400" dirty="0">
                <a:solidFill>
                  <a:srgbClr val="004D80"/>
                </a:solidFill>
              </a:rPr>
              <a:t>Glissement vieillesse technicité : 58k€ environ </a:t>
            </a:r>
            <a:r>
              <a:rPr lang="fr-FR" sz="1400" dirty="0" smtClean="0">
                <a:solidFill>
                  <a:srgbClr val="004D80"/>
                </a:solidFill>
              </a:rPr>
              <a:t>est lié </a:t>
            </a:r>
            <a:r>
              <a:rPr lang="fr-FR" sz="1400" dirty="0">
                <a:solidFill>
                  <a:srgbClr val="004D80"/>
                </a:solidFill>
              </a:rPr>
              <a:t>aux avancements d’échelons (vieillesse), de grades et promotions internes 2026 (technicité).</a:t>
            </a:r>
          </a:p>
          <a:p>
            <a:pPr marL="72331" indent="-72331">
              <a:buFont typeface="Arial" panose="020B0604020202020204" pitchFamily="34" charset="0"/>
              <a:buChar char="•"/>
            </a:pPr>
            <a:r>
              <a:rPr lang="fr-FR" sz="1400" dirty="0">
                <a:solidFill>
                  <a:srgbClr val="004D80"/>
                </a:solidFill>
              </a:rPr>
              <a:t>Prévision d’augmentation de 177 K€ des cotisations à la Caisse Nationale de Retraites des Agents des Collectivités Locales (CNRACL) en fonction du projet de lois de finances pour 2026</a:t>
            </a:r>
          </a:p>
        </p:txBody>
      </p:sp>
    </p:spTree>
    <p:extLst>
      <p:ext uri="{BB962C8B-B14F-4D97-AF65-F5344CB8AC3E}">
        <p14:creationId xmlns:p14="http://schemas.microsoft.com/office/powerpoint/2010/main" val="3478341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age1.png" descr="image1.png"/>
          <p:cNvPicPr>
            <a:picLocks noChangeAspect="1"/>
          </p:cNvPicPr>
          <p:nvPr/>
        </p:nvPicPr>
        <p:blipFill>
          <a:blip r:embed="rId2"/>
          <a:stretch>
            <a:fillRect/>
          </a:stretch>
        </p:blipFill>
        <p:spPr>
          <a:xfrm>
            <a:off x="8759952" y="5969822"/>
            <a:ext cx="2210144" cy="773056"/>
          </a:xfrm>
          <a:prstGeom prst="rect">
            <a:avLst/>
          </a:prstGeom>
          <a:ln w="12700">
            <a:miter lim="400000"/>
          </a:ln>
        </p:spPr>
      </p:pic>
      <p:sp>
        <p:nvSpPr>
          <p:cNvPr id="4" name="Espace réservé du numéro de diapositive 3">
            <a:extLst>
              <a:ext uri="{FF2B5EF4-FFF2-40B4-BE49-F238E27FC236}">
                <a16:creationId xmlns:a16="http://schemas.microsoft.com/office/drawing/2014/main" id="{88ADD39F-0C4E-5D45-BABF-435A9FF59316}"/>
              </a:ext>
            </a:extLst>
          </p:cNvPr>
          <p:cNvSpPr>
            <a:spLocks noGrp="1"/>
          </p:cNvSpPr>
          <p:nvPr>
            <p:ph type="sldNum" sz="quarter" idx="12"/>
          </p:nvPr>
        </p:nvSpPr>
        <p:spPr/>
        <p:txBody>
          <a:bodyPr/>
          <a:lstStyle/>
          <a:p>
            <a:fld id="{D693EDBF-93A8-9E42-A379-838B397A5D0C}" type="slidenum">
              <a:rPr lang="fr-FR" smtClean="0"/>
              <a:t>2</a:t>
            </a:fld>
            <a:endParaRPr lang="fr-FR"/>
          </a:p>
        </p:txBody>
      </p:sp>
      <p:sp>
        <p:nvSpPr>
          <p:cNvPr id="7" name="Rectangle 6"/>
          <p:cNvSpPr/>
          <p:nvPr/>
        </p:nvSpPr>
        <p:spPr>
          <a:xfrm>
            <a:off x="3439014" y="1721094"/>
            <a:ext cx="5320938" cy="2682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486911" y="2523605"/>
            <a:ext cx="5225143" cy="1261884"/>
          </a:xfrm>
          <a:prstGeom prst="rect">
            <a:avLst/>
          </a:prstGeom>
          <a:noFill/>
        </p:spPr>
        <p:txBody>
          <a:bodyPr wrap="square" rtlCol="0">
            <a:spAutoFit/>
          </a:bodyPr>
          <a:lstStyle/>
          <a:p>
            <a:pPr algn="ctr"/>
            <a:r>
              <a:rPr lang="fr-FR" sz="4200" b="1" dirty="0">
                <a:solidFill>
                  <a:schemeClr val="bg1"/>
                </a:solidFill>
              </a:rPr>
              <a:t>C</a:t>
            </a:r>
            <a:r>
              <a:rPr lang="fr-FR" sz="3200" b="1" dirty="0">
                <a:solidFill>
                  <a:schemeClr val="bg1"/>
                </a:solidFill>
              </a:rPr>
              <a:t>OMPTE </a:t>
            </a:r>
            <a:r>
              <a:rPr lang="fr-FR" sz="4200" b="1" dirty="0">
                <a:solidFill>
                  <a:schemeClr val="bg1"/>
                </a:solidFill>
              </a:rPr>
              <a:t>A</a:t>
            </a:r>
            <a:r>
              <a:rPr lang="fr-FR" sz="3200" b="1" dirty="0">
                <a:solidFill>
                  <a:schemeClr val="bg1"/>
                </a:solidFill>
              </a:rPr>
              <a:t>DMINISTRATIF </a:t>
            </a:r>
          </a:p>
          <a:p>
            <a:pPr algn="ctr"/>
            <a:r>
              <a:rPr lang="fr-FR" sz="3200" b="1" dirty="0">
                <a:solidFill>
                  <a:schemeClr val="bg1"/>
                </a:solidFill>
              </a:rPr>
              <a:t>2025</a:t>
            </a:r>
          </a:p>
        </p:txBody>
      </p:sp>
      <p:grpSp>
        <p:nvGrpSpPr>
          <p:cNvPr id="16" name="Groupe 15"/>
          <p:cNvGrpSpPr/>
          <p:nvPr/>
        </p:nvGrpSpPr>
        <p:grpSpPr>
          <a:xfrm>
            <a:off x="119405" y="106045"/>
            <a:ext cx="635725" cy="584775"/>
            <a:chOff x="1051559" y="2779972"/>
            <a:chExt cx="762000" cy="710356"/>
          </a:xfrm>
        </p:grpSpPr>
        <p:sp>
          <p:nvSpPr>
            <p:cNvPr id="17" name="Rectangle 16"/>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19955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DEPENSES DE FONCTIONNEMENT"/>
          <p:cNvSpPr txBox="1"/>
          <p:nvPr/>
        </p:nvSpPr>
        <p:spPr>
          <a:xfrm>
            <a:off x="814321" y="106951"/>
            <a:ext cx="11244039"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sp>
        <p:nvSpPr>
          <p:cNvPr id="18" name="CHARGES DE PERSONNEL">
            <a:extLst>
              <a:ext uri="{FF2B5EF4-FFF2-40B4-BE49-F238E27FC236}">
                <a16:creationId xmlns:a16="http://schemas.microsoft.com/office/drawing/2014/main" id="{1A6D0CF1-21EC-5046-957B-D6F93CCD1570}"/>
              </a:ext>
            </a:extLst>
          </p:cNvPr>
          <p:cNvSpPr txBox="1"/>
          <p:nvPr/>
        </p:nvSpPr>
        <p:spPr>
          <a:xfrm>
            <a:off x="1274141" y="991969"/>
            <a:ext cx="6503127"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2800" b="1">
                <a:solidFill>
                  <a:srgbClr val="EF6430"/>
                </a:solidFill>
              </a:defRPr>
            </a:lvl1pPr>
          </a:lstStyle>
          <a:p>
            <a:r>
              <a:rPr dirty="0">
                <a:solidFill>
                  <a:schemeClr val="tx1"/>
                </a:solidFill>
              </a:rPr>
              <a:t>CHARGES DE PERSONNEL</a:t>
            </a:r>
            <a:r>
              <a:rPr lang="fr-FR" dirty="0">
                <a:solidFill>
                  <a:schemeClr val="tx1"/>
                </a:solidFill>
              </a:rPr>
              <a:t> : 11,58 M€ (58 %)</a:t>
            </a:r>
          </a:p>
        </p:txBody>
      </p:sp>
      <p:sp>
        <p:nvSpPr>
          <p:cNvPr id="4" name="Espace réservé du numéro de diapositive 3">
            <a:extLst>
              <a:ext uri="{FF2B5EF4-FFF2-40B4-BE49-F238E27FC236}">
                <a16:creationId xmlns:a16="http://schemas.microsoft.com/office/drawing/2014/main" id="{2E7BC3DE-E02A-9F49-8788-A771CFAE7F0E}"/>
              </a:ext>
            </a:extLst>
          </p:cNvPr>
          <p:cNvSpPr>
            <a:spLocks noGrp="1"/>
          </p:cNvSpPr>
          <p:nvPr>
            <p:ph type="sldNum" sz="quarter" idx="12"/>
          </p:nvPr>
        </p:nvSpPr>
        <p:spPr/>
        <p:txBody>
          <a:bodyPr/>
          <a:lstStyle/>
          <a:p>
            <a:fld id="{D693EDBF-93A8-9E42-A379-838B397A5D0C}" type="slidenum">
              <a:rPr lang="fr-FR" smtClean="0"/>
              <a:t>20</a:t>
            </a:fld>
            <a:endParaRPr lang="fr-FR" dirty="0"/>
          </a:p>
        </p:txBody>
      </p:sp>
      <p:sp>
        <p:nvSpPr>
          <p:cNvPr id="13" name="ZoneTexte 12"/>
          <p:cNvSpPr txBox="1"/>
          <p:nvPr/>
        </p:nvSpPr>
        <p:spPr>
          <a:xfrm>
            <a:off x="1352566" y="1904019"/>
            <a:ext cx="4170409" cy="369332"/>
          </a:xfrm>
          <a:prstGeom prst="rect">
            <a:avLst/>
          </a:prstGeom>
          <a:noFill/>
          <a:ln>
            <a:solidFill>
              <a:schemeClr val="tx1"/>
            </a:solidFill>
          </a:ln>
        </p:spPr>
        <p:txBody>
          <a:bodyPr wrap="square" rtlCol="0">
            <a:spAutoFit/>
          </a:bodyPr>
          <a:lstStyle/>
          <a:p>
            <a:r>
              <a:rPr lang="fr-FR" dirty="0"/>
              <a:t>Comment est répartie la masse salariale ? </a:t>
            </a:r>
            <a:endParaRPr lang="fr-FR" sz="2400" dirty="0"/>
          </a:p>
        </p:txBody>
      </p:sp>
      <p:sp>
        <p:nvSpPr>
          <p:cNvPr id="14" name="ZoneTexte 13"/>
          <p:cNvSpPr txBox="1"/>
          <p:nvPr/>
        </p:nvSpPr>
        <p:spPr>
          <a:xfrm>
            <a:off x="1352566" y="2464260"/>
            <a:ext cx="5164183"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a:t>34,97 % Éducation/enfance, soit 130 agents</a:t>
            </a:r>
          </a:p>
        </p:txBody>
      </p:sp>
      <p:sp>
        <p:nvSpPr>
          <p:cNvPr id="17" name="ZoneTexte 16"/>
          <p:cNvSpPr txBox="1"/>
          <p:nvPr/>
        </p:nvSpPr>
        <p:spPr>
          <a:xfrm>
            <a:off x="1352565" y="2815300"/>
            <a:ext cx="3926115"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a:t>25,95 % Cadre de vie, soit 68 agents</a:t>
            </a:r>
          </a:p>
        </p:txBody>
      </p:sp>
      <p:sp>
        <p:nvSpPr>
          <p:cNvPr id="19" name="ZoneTexte 18"/>
          <p:cNvSpPr txBox="1"/>
          <p:nvPr/>
        </p:nvSpPr>
        <p:spPr>
          <a:xfrm>
            <a:off x="1352566" y="3187501"/>
            <a:ext cx="4170410"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a:t>11,96 % Culture et sports, soit 42 agents</a:t>
            </a:r>
          </a:p>
          <a:p>
            <a:pPr marL="285750" indent="-285750">
              <a:buFont typeface="Arial" panose="020B0604020202020204" pitchFamily="34" charset="0"/>
              <a:buChar char="•"/>
            </a:pPr>
            <a:endParaRPr lang="fr-FR" sz="1600" dirty="0"/>
          </a:p>
        </p:txBody>
      </p:sp>
      <p:sp>
        <p:nvSpPr>
          <p:cNvPr id="20" name="ZoneTexte 19"/>
          <p:cNvSpPr txBox="1"/>
          <p:nvPr/>
        </p:nvSpPr>
        <p:spPr>
          <a:xfrm>
            <a:off x="1352566" y="3504895"/>
            <a:ext cx="3971109"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a:t>11,89 % Services supports, soit 24 agents</a:t>
            </a:r>
          </a:p>
        </p:txBody>
      </p:sp>
      <p:sp>
        <p:nvSpPr>
          <p:cNvPr id="21" name="ZoneTexte 20"/>
          <p:cNvSpPr txBox="1"/>
          <p:nvPr/>
        </p:nvSpPr>
        <p:spPr>
          <a:xfrm>
            <a:off x="1352566" y="3841291"/>
            <a:ext cx="3027117"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a:t>7,72 % Sécurité, soit 18 agents</a:t>
            </a:r>
          </a:p>
        </p:txBody>
      </p:sp>
      <p:sp>
        <p:nvSpPr>
          <p:cNvPr id="22" name="ZoneTexte 21"/>
          <p:cNvSpPr txBox="1"/>
          <p:nvPr/>
        </p:nvSpPr>
        <p:spPr>
          <a:xfrm>
            <a:off x="1352566" y="4600743"/>
            <a:ext cx="3397431"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a:t>1,93 % Missions État, soit 4 agents</a:t>
            </a:r>
          </a:p>
        </p:txBody>
      </p:sp>
      <p:sp>
        <p:nvSpPr>
          <p:cNvPr id="25" name="ZoneTexte 24"/>
          <p:cNvSpPr txBox="1"/>
          <p:nvPr/>
        </p:nvSpPr>
        <p:spPr>
          <a:xfrm>
            <a:off x="1352565" y="4981373"/>
            <a:ext cx="4447600" cy="584775"/>
          </a:xfrm>
          <a:prstGeom prst="rect">
            <a:avLst/>
          </a:prstGeom>
          <a:noFill/>
        </p:spPr>
        <p:txBody>
          <a:bodyPr wrap="square" rtlCol="0">
            <a:spAutoFit/>
          </a:bodyPr>
          <a:lstStyle/>
          <a:p>
            <a:pPr marL="285750" indent="-285750">
              <a:buFont typeface="Arial" panose="020B0604020202020204" pitchFamily="34" charset="0"/>
              <a:buChar char="•"/>
            </a:pPr>
            <a:r>
              <a:rPr lang="fr-FR" sz="1600" dirty="0"/>
              <a:t>0,77 % Santé et développement économique, soit 1 agent</a:t>
            </a:r>
          </a:p>
        </p:txBody>
      </p:sp>
      <p:sp>
        <p:nvSpPr>
          <p:cNvPr id="47" name="ZoneTexte 46"/>
          <p:cNvSpPr txBox="1"/>
          <p:nvPr/>
        </p:nvSpPr>
        <p:spPr>
          <a:xfrm>
            <a:off x="1352566" y="4222096"/>
            <a:ext cx="3397431" cy="338554"/>
          </a:xfrm>
          <a:prstGeom prst="rect">
            <a:avLst/>
          </a:prstGeom>
          <a:noFill/>
        </p:spPr>
        <p:txBody>
          <a:bodyPr wrap="square" rtlCol="0">
            <a:spAutoFit/>
          </a:bodyPr>
          <a:lstStyle/>
          <a:p>
            <a:pPr marL="285750" indent="-285750">
              <a:buFont typeface="Arial" panose="020B0604020202020204" pitchFamily="34" charset="0"/>
              <a:buChar char="•"/>
            </a:pPr>
            <a:r>
              <a:rPr lang="fr-FR" sz="1600" dirty="0"/>
              <a:t>4,82 % Social, soit 17 agents</a:t>
            </a:r>
          </a:p>
        </p:txBody>
      </p:sp>
      <p:grpSp>
        <p:nvGrpSpPr>
          <p:cNvPr id="48" name="Groupe 47"/>
          <p:cNvGrpSpPr/>
          <p:nvPr/>
        </p:nvGrpSpPr>
        <p:grpSpPr>
          <a:xfrm>
            <a:off x="110026" y="102500"/>
            <a:ext cx="635725" cy="584775"/>
            <a:chOff x="1051559" y="2805483"/>
            <a:chExt cx="762000" cy="710356"/>
          </a:xfrm>
          <a:solidFill>
            <a:srgbClr val="70AE47"/>
          </a:solidFill>
        </p:grpSpPr>
        <p:sp>
          <p:nvSpPr>
            <p:cNvPr id="49" name="Rectangle 48"/>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p:cNvSpPr txBox="1"/>
            <p:nvPr/>
          </p:nvSpPr>
          <p:spPr>
            <a:xfrm>
              <a:off x="1051559" y="2805483"/>
              <a:ext cx="762000" cy="710356"/>
            </a:xfrm>
            <a:prstGeom prst="rect">
              <a:avLst/>
            </a:prstGeom>
            <a:grpFill/>
          </p:spPr>
          <p:txBody>
            <a:bodyPr wrap="square" rtlCol="0">
              <a:spAutoFit/>
            </a:bodyPr>
            <a:lstStyle/>
            <a:p>
              <a:pPr algn="ctr"/>
              <a:r>
                <a:rPr lang="fr-FR" sz="1600" b="1" dirty="0">
                  <a:solidFill>
                    <a:schemeClr val="bg1"/>
                  </a:solidFill>
                </a:rPr>
                <a:t>BP 2026</a:t>
              </a:r>
            </a:p>
          </p:txBody>
        </p:sp>
      </p:grpSp>
      <p:pic>
        <p:nvPicPr>
          <p:cNvPr id="3" name="image1.png" descr="image1.png">
            <a:extLst>
              <a:ext uri="{FF2B5EF4-FFF2-40B4-BE49-F238E27FC236}">
                <a16:creationId xmlns:a16="http://schemas.microsoft.com/office/drawing/2014/main" id="{6B1C97C9-7F33-9E67-955A-A650C8D9C4D2}"/>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aphicFrame>
        <p:nvGraphicFramePr>
          <p:cNvPr id="24" name="Graphique 23"/>
          <p:cNvGraphicFramePr>
            <a:graphicFrameLocks/>
          </p:cNvGraphicFramePr>
          <p:nvPr/>
        </p:nvGraphicFramePr>
        <p:xfrm>
          <a:off x="6316620" y="1115290"/>
          <a:ext cx="5741740" cy="47291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Graphique 22">
            <a:extLst>
              <a:ext uri="{FF2B5EF4-FFF2-40B4-BE49-F238E27FC236}">
                <a16:creationId xmlns:a16="http://schemas.microsoft.com/office/drawing/2014/main" id="{514A21EB-EA9A-418B-A600-F2B57AAD5216}"/>
              </a:ext>
            </a:extLst>
          </p:cNvPr>
          <p:cNvGraphicFramePr>
            <a:graphicFrameLocks/>
          </p:cNvGraphicFramePr>
          <p:nvPr>
            <p:extLst>
              <p:ext uri="{D42A27DB-BD31-4B8C-83A1-F6EECF244321}">
                <p14:modId xmlns:p14="http://schemas.microsoft.com/office/powerpoint/2010/main" val="2563261969"/>
              </p:ext>
            </p:extLst>
          </p:nvPr>
        </p:nvGraphicFramePr>
        <p:xfrm>
          <a:off x="5615467" y="1782254"/>
          <a:ext cx="6288970" cy="40837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8684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DEPENSES DE FONCTIONNEMENT"/>
          <p:cNvSpPr txBox="1"/>
          <p:nvPr/>
        </p:nvSpPr>
        <p:spPr>
          <a:xfrm>
            <a:off x="834228" y="106725"/>
            <a:ext cx="11224132"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sp>
        <p:nvSpPr>
          <p:cNvPr id="370" name="CHARGES A CARACTERE GENERAL"/>
          <p:cNvSpPr txBox="1"/>
          <p:nvPr/>
        </p:nvSpPr>
        <p:spPr>
          <a:xfrm>
            <a:off x="1364580" y="711416"/>
            <a:ext cx="6119432"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F6430"/>
                </a:solidFill>
              </a:defRPr>
            </a:lvl1pPr>
          </a:lstStyle>
          <a:p>
            <a:r>
              <a:rPr lang="fr-FR" dirty="0">
                <a:solidFill>
                  <a:schemeClr val="tx1"/>
                </a:solidFill>
              </a:rPr>
              <a:t>CHARGES À CARACTÈRE GÉNÉRAL (30 %)</a:t>
            </a:r>
            <a:endParaRPr dirty="0">
              <a:solidFill>
                <a:schemeClr val="tx1"/>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090972958"/>
              </p:ext>
            </p:extLst>
          </p:nvPr>
        </p:nvGraphicFramePr>
        <p:xfrm>
          <a:off x="1240242" y="1244895"/>
          <a:ext cx="6755424" cy="4662496"/>
        </p:xfrm>
        <a:graphic>
          <a:graphicData uri="http://schemas.openxmlformats.org/drawingml/2006/table">
            <a:tbl>
              <a:tblPr firstRow="1" bandRow="1"/>
              <a:tblGrid>
                <a:gridCol w="5684816">
                  <a:extLst>
                    <a:ext uri="{9D8B030D-6E8A-4147-A177-3AD203B41FA5}">
                      <a16:colId xmlns:a16="http://schemas.microsoft.com/office/drawing/2014/main" val="2907804437"/>
                    </a:ext>
                  </a:extLst>
                </a:gridCol>
                <a:gridCol w="1070608">
                  <a:extLst>
                    <a:ext uri="{9D8B030D-6E8A-4147-A177-3AD203B41FA5}">
                      <a16:colId xmlns:a16="http://schemas.microsoft.com/office/drawing/2014/main" val="475446653"/>
                    </a:ext>
                  </a:extLst>
                </a:gridCol>
              </a:tblGrid>
              <a:tr h="490320">
                <a:tc>
                  <a:txBody>
                    <a:bodyPr/>
                    <a:lstStyle/>
                    <a:p>
                      <a:pPr algn="ctr" fontAlgn="ctr"/>
                      <a:r>
                        <a:rPr lang="fr-FR" sz="2000" b="1" i="0" u="none" strike="noStrike" dirty="0">
                          <a:solidFill>
                            <a:srgbClr val="FFFFFF"/>
                          </a:solidFill>
                          <a:effectLst/>
                          <a:latin typeface="Calibri" panose="020F0502020204030204" pitchFamily="34" charset="0"/>
                        </a:rPr>
                        <a:t>Principaux postes de dépenses K€</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solidFill>
                      <a:srgbClr val="0070C0"/>
                    </a:solidFill>
                  </a:tcPr>
                </a:tc>
                <a:tc>
                  <a:txBody>
                    <a:bodyPr/>
                    <a:lstStyle/>
                    <a:p>
                      <a:pPr algn="ctr" fontAlgn="ctr"/>
                      <a:r>
                        <a:rPr lang="fr-FR" sz="2000" b="1" i="0" u="none" strike="noStrike" dirty="0">
                          <a:solidFill>
                            <a:srgbClr val="FFFFFF"/>
                          </a:solidFill>
                          <a:effectLst/>
                          <a:latin typeface="Calibri" panose="020F0502020204030204" pitchFamily="34" charset="0"/>
                        </a:rPr>
                        <a:t>CA 2025</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solidFill>
                      <a:srgbClr val="0070C0"/>
                    </a:solidFill>
                  </a:tcPr>
                </a:tc>
                <a:extLst>
                  <a:ext uri="{0D108BD9-81ED-4DB2-BD59-A6C34878D82A}">
                    <a16:rowId xmlns:a16="http://schemas.microsoft.com/office/drawing/2014/main" val="1059347302"/>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Contrats de prestations de service (cantine, crèches,…)</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1 862</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2666672151"/>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Fluides (Eau, Électricité, Gaz) Combustibles</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736</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941894256"/>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Entretiens de bâtiments et de matériels, Maintenance</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602</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064195247"/>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Frais de nettoyage</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558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648029981"/>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Fournitures (d’entretien, administratives, scolaires, </a:t>
                      </a:r>
                      <a:br>
                        <a:rPr lang="fr-FR" sz="1800" b="0" i="0" u="none" strike="noStrike" dirty="0">
                          <a:solidFill>
                            <a:schemeClr val="tx1"/>
                          </a:solidFill>
                          <a:effectLst/>
                          <a:latin typeface="Calibri" panose="020F0502020204030204" pitchFamily="34" charset="0"/>
                        </a:rPr>
                      </a:br>
                      <a:r>
                        <a:rPr lang="fr-FR" sz="1800" b="0" i="0" u="none" strike="noStrike" dirty="0">
                          <a:solidFill>
                            <a:schemeClr val="tx1"/>
                          </a:solidFill>
                          <a:effectLst/>
                          <a:latin typeface="Calibri" panose="020F0502020204030204" pitchFamily="34" charset="0"/>
                        </a:rPr>
                        <a:t>de voirie, vêtements de travail)</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368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463575069"/>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Assurances et frais juridiques</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200</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838397220"/>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Location véhicules</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194</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522575527"/>
                  </a:ext>
                </a:extLst>
              </a:tr>
              <a:tr h="32411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800" b="0" i="0" u="none" strike="noStrike" dirty="0">
                          <a:solidFill>
                            <a:schemeClr val="tx1"/>
                          </a:solidFill>
                          <a:effectLst/>
                          <a:latin typeface="Calibri" panose="020F0502020204030204" pitchFamily="34" charset="0"/>
                        </a:rPr>
                        <a:t>Transports scolaires et sorties</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175</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575454680"/>
                  </a:ext>
                </a:extLst>
              </a:tr>
              <a:tr h="32411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800" b="0" i="0" u="none" strike="noStrike" dirty="0">
                          <a:solidFill>
                            <a:schemeClr val="tx1"/>
                          </a:solidFill>
                          <a:effectLst/>
                          <a:latin typeface="Calibri" panose="020F0502020204030204" pitchFamily="34" charset="0"/>
                        </a:rPr>
                        <a:t>Impôts</a:t>
                      </a:r>
                      <a:r>
                        <a:rPr lang="fr-FR" sz="1800" b="0" i="0" u="none" strike="noStrike" baseline="0" dirty="0">
                          <a:solidFill>
                            <a:schemeClr val="tx1"/>
                          </a:solidFill>
                          <a:effectLst/>
                          <a:latin typeface="Calibri" panose="020F0502020204030204" pitchFamily="34" charset="0"/>
                        </a:rPr>
                        <a:t> fonciers acquittés par la ville</a:t>
                      </a:r>
                      <a:endParaRPr lang="fr-FR" sz="1800" b="0" i="0" u="none" strike="noStrike" dirty="0">
                        <a:solidFill>
                          <a:schemeClr val="tx1"/>
                        </a:solidFill>
                        <a:effectLst/>
                        <a:latin typeface="Calibri" panose="020F0502020204030204" pitchFamily="34" charset="0"/>
                      </a:endParaRP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88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477610745"/>
                  </a:ext>
                </a:extLst>
              </a:tr>
              <a:tr h="324114">
                <a:tc>
                  <a:txBody>
                    <a:bodyPr/>
                    <a:lstStyle/>
                    <a:p>
                      <a:pPr lvl="0" algn="l" fontAlgn="ctr"/>
                      <a:r>
                        <a:rPr lang="fr-FR" sz="1800" b="0" i="0" u="none" strike="noStrike" dirty="0">
                          <a:solidFill>
                            <a:schemeClr val="tx1"/>
                          </a:solidFill>
                          <a:effectLst/>
                          <a:latin typeface="Calibri" panose="020F0502020204030204" pitchFamily="34" charset="0"/>
                        </a:rPr>
                        <a:t>Frais d’affranchissement</a:t>
                      </a:r>
                      <a:r>
                        <a:rPr lang="fr-FR" sz="1800" b="0" i="0" u="none" strike="noStrike" baseline="0" dirty="0">
                          <a:solidFill>
                            <a:schemeClr val="tx1"/>
                          </a:solidFill>
                          <a:effectLst/>
                          <a:latin typeface="Calibri" panose="020F0502020204030204" pitchFamily="34" charset="0"/>
                        </a:rPr>
                        <a:t> et télécommunications</a:t>
                      </a:r>
                      <a:endParaRPr lang="fr-FR" sz="1800" b="0" i="0" u="none" strike="noStrike" dirty="0">
                        <a:solidFill>
                          <a:schemeClr val="tx1"/>
                        </a:solidFill>
                        <a:effectLst/>
                        <a:latin typeface="Calibri" panose="020F0502020204030204" pitchFamily="34" charset="0"/>
                      </a:endParaRP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1800" b="0" i="0" u="none" strike="noStrike" dirty="0">
                          <a:solidFill>
                            <a:schemeClr val="tx1"/>
                          </a:solidFill>
                          <a:effectLst/>
                          <a:latin typeface="Calibri" panose="020F0502020204030204" pitchFamily="34" charset="0"/>
                        </a:rPr>
                        <a:t>87</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4127836703"/>
                  </a:ext>
                </a:extLst>
              </a:tr>
              <a:tr h="324114">
                <a:tc>
                  <a:txBody>
                    <a:bodyPr/>
                    <a:lstStyle/>
                    <a:p>
                      <a:pPr marL="0" lvl="0" algn="l" defTabSz="914400" rtl="0" eaLnBrk="1" fontAlgn="ctr" latinLnBrk="0" hangingPunct="1"/>
                      <a:r>
                        <a:rPr lang="fr-FR" sz="1800" b="0" i="0" u="none" strike="noStrike" kern="1200" dirty="0">
                          <a:solidFill>
                            <a:schemeClr val="tx1"/>
                          </a:solidFill>
                          <a:effectLst/>
                          <a:latin typeface="Calibri" panose="020F0502020204030204" pitchFamily="34" charset="0"/>
                          <a:ea typeface="+mn-ea"/>
                          <a:cs typeface="+mn-cs"/>
                        </a:rPr>
                        <a:t>Autres dépenses</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marL="0" algn="ctr" defTabSz="914400" rtl="0" eaLnBrk="1" fontAlgn="ctr" latinLnBrk="0" hangingPunct="1"/>
                      <a:r>
                        <a:rPr lang="fr-FR" sz="1800" b="0" i="0" u="none" strike="noStrike" kern="1200" dirty="0">
                          <a:solidFill>
                            <a:schemeClr val="tx1"/>
                          </a:solidFill>
                          <a:effectLst/>
                          <a:latin typeface="Calibri" panose="020F0502020204030204" pitchFamily="34" charset="0"/>
                          <a:ea typeface="+mn-ea"/>
                          <a:cs typeface="+mn-cs"/>
                        </a:rPr>
                        <a:t>429</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889492291"/>
                  </a:ext>
                </a:extLst>
              </a:tr>
              <a:tr h="324114">
                <a:tc>
                  <a:txBody>
                    <a:bodyPr/>
                    <a:lstStyle/>
                    <a:p>
                      <a:pPr lvl="0" algn="l" fontAlgn="ctr"/>
                      <a:r>
                        <a:rPr lang="fr-FR" sz="2400" b="1" i="0" u="none" strike="noStrike" dirty="0">
                          <a:solidFill>
                            <a:schemeClr val="tx1"/>
                          </a:solidFill>
                          <a:effectLst/>
                          <a:latin typeface="Calibri" panose="020F0502020204030204" pitchFamily="34" charset="0"/>
                        </a:rPr>
                        <a:t>TOTAL</a:t>
                      </a:r>
                    </a:p>
                  </a:txBody>
                  <a:tcPr marL="180000"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2400" b="1" i="0" u="none" strike="noStrike" dirty="0">
                          <a:solidFill>
                            <a:schemeClr val="tx1"/>
                          </a:solidFill>
                          <a:effectLst/>
                          <a:latin typeface="Calibri" panose="020F0502020204030204" pitchFamily="34" charset="0"/>
                        </a:rPr>
                        <a:t>5 299</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4110454557"/>
                  </a:ext>
                </a:extLst>
              </a:tr>
            </a:tbl>
          </a:graphicData>
        </a:graphic>
      </p:graphicFrame>
      <p:sp>
        <p:nvSpPr>
          <p:cNvPr id="6" name="Espace réservé du numéro de diapositive 5">
            <a:extLst>
              <a:ext uri="{FF2B5EF4-FFF2-40B4-BE49-F238E27FC236}">
                <a16:creationId xmlns:a16="http://schemas.microsoft.com/office/drawing/2014/main" id="{C8B1FB62-0AA6-474F-A1CE-091118A9DED0}"/>
              </a:ext>
            </a:extLst>
          </p:cNvPr>
          <p:cNvSpPr>
            <a:spLocks noGrp="1"/>
          </p:cNvSpPr>
          <p:nvPr>
            <p:ph type="sldNum" sz="quarter" idx="12"/>
          </p:nvPr>
        </p:nvSpPr>
        <p:spPr/>
        <p:txBody>
          <a:bodyPr/>
          <a:lstStyle/>
          <a:p>
            <a:fld id="{D693EDBF-93A8-9E42-A379-838B397A5D0C}" type="slidenum">
              <a:rPr lang="fr-FR" smtClean="0"/>
              <a:t>21</a:t>
            </a:fld>
            <a:endParaRPr lang="fr-FR"/>
          </a:p>
        </p:txBody>
      </p:sp>
      <p:graphicFrame>
        <p:nvGraphicFramePr>
          <p:cNvPr id="5" name="Tableau 4">
            <a:extLst>
              <a:ext uri="{FF2B5EF4-FFF2-40B4-BE49-F238E27FC236}">
                <a16:creationId xmlns:a16="http://schemas.microsoft.com/office/drawing/2014/main" id="{5C82406E-941E-1DED-024B-4CEE07684511}"/>
              </a:ext>
            </a:extLst>
          </p:cNvPr>
          <p:cNvGraphicFramePr>
            <a:graphicFrameLocks noGrp="1"/>
          </p:cNvGraphicFramePr>
          <p:nvPr>
            <p:extLst>
              <p:ext uri="{D42A27DB-BD31-4B8C-83A1-F6EECF244321}">
                <p14:modId xmlns:p14="http://schemas.microsoft.com/office/powerpoint/2010/main" val="3399394266"/>
              </p:ext>
            </p:extLst>
          </p:nvPr>
        </p:nvGraphicFramePr>
        <p:xfrm>
          <a:off x="8281416" y="1244895"/>
          <a:ext cx="2491679" cy="4660687"/>
        </p:xfrm>
        <a:graphic>
          <a:graphicData uri="http://schemas.openxmlformats.org/drawingml/2006/table">
            <a:tbl>
              <a:tblPr firstRow="1" bandRow="1"/>
              <a:tblGrid>
                <a:gridCol w="1262646">
                  <a:extLst>
                    <a:ext uri="{9D8B030D-6E8A-4147-A177-3AD203B41FA5}">
                      <a16:colId xmlns:a16="http://schemas.microsoft.com/office/drawing/2014/main" val="3324049729"/>
                    </a:ext>
                  </a:extLst>
                </a:gridCol>
                <a:gridCol w="1229033">
                  <a:extLst>
                    <a:ext uri="{9D8B030D-6E8A-4147-A177-3AD203B41FA5}">
                      <a16:colId xmlns:a16="http://schemas.microsoft.com/office/drawing/2014/main" val="2572514859"/>
                    </a:ext>
                  </a:extLst>
                </a:gridCol>
              </a:tblGrid>
              <a:tr h="481321">
                <a:tc>
                  <a:txBody>
                    <a:bodyPr/>
                    <a:lstStyle/>
                    <a:p>
                      <a:pPr algn="ctr" fontAlgn="ctr"/>
                      <a:r>
                        <a:rPr lang="fr-FR" sz="2000" b="1" i="0" u="none" strike="noStrike" dirty="0">
                          <a:solidFill>
                            <a:srgbClr val="FFFFFF"/>
                          </a:solidFill>
                          <a:effectLst/>
                          <a:latin typeface="Calibri" panose="020F0502020204030204" pitchFamily="34" charset="0"/>
                        </a:rPr>
                        <a:t>BP 2026</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solidFill>
                      <a:srgbClr val="70AE47"/>
                    </a:solidFill>
                  </a:tcPr>
                </a:tc>
                <a:tc>
                  <a:txBody>
                    <a:bodyPr/>
                    <a:lstStyle/>
                    <a:p>
                      <a:pPr algn="ctr" fontAlgn="ctr"/>
                      <a:r>
                        <a:rPr lang="fr-FR" sz="2000" b="1" i="0" u="none" strike="noStrike" dirty="0">
                          <a:solidFill>
                            <a:srgbClr val="FFFFFF"/>
                          </a:solidFill>
                          <a:effectLst/>
                          <a:latin typeface="Calibri" panose="020F0502020204030204" pitchFamily="34" charset="0"/>
                        </a:rPr>
                        <a:t>Variation</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solidFill>
                      <a:srgbClr val="0070C0"/>
                    </a:solidFill>
                  </a:tcPr>
                </a:tc>
                <a:extLst>
                  <a:ext uri="{0D108BD9-81ED-4DB2-BD59-A6C34878D82A}">
                    <a16:rowId xmlns:a16="http://schemas.microsoft.com/office/drawing/2014/main" val="2906600094"/>
                  </a:ext>
                </a:extLst>
              </a:tr>
              <a:tr h="330307">
                <a:tc>
                  <a:txBody>
                    <a:bodyPr/>
                    <a:lstStyle/>
                    <a:p>
                      <a:pPr algn="ctr" fontAlgn="ctr"/>
                      <a:r>
                        <a:rPr lang="fr-FR" sz="1800" b="0" i="0" u="none" strike="noStrike" dirty="0">
                          <a:solidFill>
                            <a:schemeClr val="tx1"/>
                          </a:solidFill>
                          <a:effectLst/>
                          <a:latin typeface="Calibri" panose="020F0502020204030204" pitchFamily="34" charset="0"/>
                        </a:rPr>
                        <a:t>2 045</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10%</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532536490"/>
                  </a:ext>
                </a:extLst>
              </a:tr>
              <a:tr h="330307">
                <a:tc>
                  <a:txBody>
                    <a:bodyPr/>
                    <a:lstStyle/>
                    <a:p>
                      <a:pPr algn="ctr" fontAlgn="ctr"/>
                      <a:r>
                        <a:rPr lang="fr-FR" sz="1800" b="0" i="0" u="none" strike="noStrike" dirty="0">
                          <a:solidFill>
                            <a:schemeClr val="tx1"/>
                          </a:solidFill>
                          <a:effectLst/>
                          <a:latin typeface="Calibri" panose="020F0502020204030204" pitchFamily="34" charset="0"/>
                        </a:rPr>
                        <a:t>820</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11%</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17259157"/>
                  </a:ext>
                </a:extLst>
              </a:tr>
              <a:tr h="330307">
                <a:tc>
                  <a:txBody>
                    <a:bodyPr/>
                    <a:lstStyle/>
                    <a:p>
                      <a:pPr algn="ctr" fontAlgn="ctr"/>
                      <a:r>
                        <a:rPr lang="fr-FR" sz="1800" b="0" i="0" u="none" strike="noStrike" dirty="0">
                          <a:solidFill>
                            <a:schemeClr val="tx1"/>
                          </a:solidFill>
                          <a:effectLst/>
                          <a:latin typeface="Calibri" panose="020F0502020204030204" pitchFamily="34" charset="0"/>
                        </a:rPr>
                        <a:t>584</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-3%</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834952782"/>
                  </a:ext>
                </a:extLst>
              </a:tr>
              <a:tr h="313015">
                <a:tc>
                  <a:txBody>
                    <a:bodyPr/>
                    <a:lstStyle/>
                    <a:p>
                      <a:pPr algn="ctr" fontAlgn="ctr"/>
                      <a:r>
                        <a:rPr lang="fr-FR" sz="1800" b="0" i="0" u="none" strike="noStrike" dirty="0">
                          <a:solidFill>
                            <a:schemeClr val="tx1"/>
                          </a:solidFill>
                          <a:effectLst/>
                          <a:latin typeface="Calibri" panose="020F0502020204030204" pitchFamily="34" charset="0"/>
                        </a:rPr>
                        <a:t>525</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-6%</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2379644224"/>
                  </a:ext>
                </a:extLst>
              </a:tr>
              <a:tr h="557348">
                <a:tc>
                  <a:txBody>
                    <a:bodyPr/>
                    <a:lstStyle/>
                    <a:p>
                      <a:pPr algn="ctr" fontAlgn="ctr"/>
                      <a:r>
                        <a:rPr lang="fr-FR" sz="1800" b="0" i="0" u="none" strike="noStrike" dirty="0">
                          <a:solidFill>
                            <a:schemeClr val="tx1"/>
                          </a:solidFill>
                          <a:effectLst/>
                          <a:latin typeface="Calibri" panose="020F0502020204030204" pitchFamily="34" charset="0"/>
                        </a:rPr>
                        <a:t>396</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681791153"/>
                  </a:ext>
                </a:extLst>
              </a:tr>
              <a:tr h="330307">
                <a:tc>
                  <a:txBody>
                    <a:bodyPr/>
                    <a:lstStyle/>
                    <a:p>
                      <a:pPr algn="ctr" fontAlgn="ctr"/>
                      <a:r>
                        <a:rPr lang="fr-FR" sz="1800" b="0" i="0" u="none" strike="noStrike" dirty="0">
                          <a:solidFill>
                            <a:schemeClr val="tx1"/>
                          </a:solidFill>
                          <a:effectLst/>
                          <a:latin typeface="Calibri" panose="020F0502020204030204" pitchFamily="34" charset="0"/>
                        </a:rPr>
                        <a:t>278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39%</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842718527"/>
                  </a:ext>
                </a:extLst>
              </a:tr>
              <a:tr h="306007">
                <a:tc>
                  <a:txBody>
                    <a:bodyPr/>
                    <a:lstStyle/>
                    <a:p>
                      <a:pPr algn="ctr" fontAlgn="ctr"/>
                      <a:r>
                        <a:rPr lang="fr-FR" sz="1800" b="0" i="0" u="none" strike="noStrike" dirty="0">
                          <a:solidFill>
                            <a:schemeClr val="tx1"/>
                          </a:solidFill>
                          <a:effectLst/>
                          <a:latin typeface="Calibri" panose="020F0502020204030204" pitchFamily="34" charset="0"/>
                        </a:rPr>
                        <a:t>210</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479442694"/>
                  </a:ext>
                </a:extLst>
              </a:tr>
              <a:tr h="330307">
                <a:tc>
                  <a:txBody>
                    <a:bodyPr/>
                    <a:lstStyle/>
                    <a:p>
                      <a:pPr algn="ctr" fontAlgn="ctr"/>
                      <a:r>
                        <a:rPr lang="fr-FR" sz="1800" b="0" i="0" u="none" strike="noStrike" dirty="0">
                          <a:solidFill>
                            <a:schemeClr val="tx1"/>
                          </a:solidFill>
                          <a:effectLst/>
                          <a:latin typeface="Calibri" panose="020F0502020204030204" pitchFamily="34" charset="0"/>
                        </a:rPr>
                        <a:t>159</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-9%</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2756325952"/>
                  </a:ext>
                </a:extLst>
              </a:tr>
              <a:tr h="330307">
                <a:tc>
                  <a:txBody>
                    <a:bodyPr/>
                    <a:lstStyle/>
                    <a:p>
                      <a:pPr algn="ctr" fontAlgn="ctr"/>
                      <a:r>
                        <a:rPr lang="fr-FR" sz="1800" b="0" i="0" u="none" strike="noStrike" dirty="0">
                          <a:solidFill>
                            <a:schemeClr val="tx1"/>
                          </a:solidFill>
                          <a:effectLst/>
                          <a:latin typeface="Calibri" panose="020F0502020204030204" pitchFamily="34" charset="0"/>
                        </a:rPr>
                        <a:t>118</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34%</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3581117129"/>
                  </a:ext>
                </a:extLst>
              </a:tr>
              <a:tr h="332444">
                <a:tc>
                  <a:txBody>
                    <a:bodyPr/>
                    <a:lstStyle/>
                    <a:p>
                      <a:pPr algn="ctr" fontAlgn="ctr"/>
                      <a:r>
                        <a:rPr lang="fr-FR" sz="1800" b="0" i="0" u="none" strike="noStrike" dirty="0">
                          <a:solidFill>
                            <a:schemeClr val="tx1"/>
                          </a:solidFill>
                          <a:effectLst/>
                          <a:latin typeface="Calibri" panose="020F0502020204030204" pitchFamily="34" charset="0"/>
                        </a:rPr>
                        <a:t>117</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a:r>
                        <a:rPr lang="fr-FR" dirty="0"/>
                        <a:t>34%</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2915562317"/>
                  </a:ext>
                </a:extLst>
              </a:tr>
              <a:tr h="314632">
                <a:tc>
                  <a:txBody>
                    <a:bodyPr/>
                    <a:lstStyle/>
                    <a:p>
                      <a:pPr marL="0" algn="ctr" defTabSz="914400" rtl="0" eaLnBrk="1" fontAlgn="ctr" latinLnBrk="0" hangingPunct="1"/>
                      <a:r>
                        <a:rPr lang="fr-FR" sz="1800" kern="1200" dirty="0">
                          <a:solidFill>
                            <a:schemeClr val="tx1"/>
                          </a:solidFill>
                          <a:latin typeface="+mn-lt"/>
                          <a:ea typeface="+mn-ea"/>
                          <a:cs typeface="+mn-cs"/>
                        </a:rPr>
                        <a:t>737</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marL="0" algn="ctr" defTabSz="914400" rtl="0" eaLnBrk="1" fontAlgn="ctr" latinLnBrk="0" hangingPunct="1"/>
                      <a:r>
                        <a:rPr lang="fr-FR" sz="1800" kern="1200" dirty="0">
                          <a:solidFill>
                            <a:schemeClr val="tx1"/>
                          </a:solidFill>
                          <a:latin typeface="+mn-lt"/>
                          <a:ea typeface="+mn-ea"/>
                          <a:cs typeface="+mn-cs"/>
                        </a:rPr>
                        <a:t>72%</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1662608169"/>
                  </a:ext>
                </a:extLst>
              </a:tr>
              <a:tr h="314632">
                <a:tc>
                  <a:txBody>
                    <a:bodyPr/>
                    <a:lstStyle/>
                    <a:p>
                      <a:pPr algn="ctr" fontAlgn="ctr"/>
                      <a:r>
                        <a:rPr lang="fr-FR" sz="2400" b="1" i="0" u="none" strike="noStrike" dirty="0">
                          <a:solidFill>
                            <a:schemeClr val="tx1"/>
                          </a:solidFill>
                          <a:effectLst/>
                          <a:latin typeface="Calibri" panose="020F0502020204030204" pitchFamily="34" charset="0"/>
                        </a:rPr>
                        <a:t>5 983</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tc>
                  <a:txBody>
                    <a:bodyPr/>
                    <a:lstStyle/>
                    <a:p>
                      <a:pPr algn="ctr" fontAlgn="ctr"/>
                      <a:r>
                        <a:rPr lang="fr-FR" sz="2400" b="1" i="0" u="none" strike="noStrike" dirty="0">
                          <a:solidFill>
                            <a:schemeClr val="tx1">
                              <a:lumMod val="95000"/>
                              <a:lumOff val="5000"/>
                            </a:schemeClr>
                          </a:solidFill>
                          <a:effectLst/>
                          <a:latin typeface="Calibri" panose="020F0502020204030204" pitchFamily="34" charset="0"/>
                        </a:rPr>
                        <a:t>13%</a:t>
                      </a:r>
                    </a:p>
                  </a:txBody>
                  <a:tcPr marL="8318" marR="8318" marT="8318" marB="0" anchor="ctr">
                    <a:lnL w="12700" cap="flat" cmpd="sng" algn="ctr">
                      <a:solidFill>
                        <a:srgbClr val="114864"/>
                      </a:solidFill>
                      <a:prstDash val="solid"/>
                      <a:round/>
                      <a:headEnd type="none" w="med" len="med"/>
                      <a:tailEnd type="none" w="med" len="med"/>
                    </a:lnL>
                    <a:lnR w="12700" cap="flat" cmpd="sng" algn="ctr">
                      <a:solidFill>
                        <a:srgbClr val="114864"/>
                      </a:solidFill>
                      <a:prstDash val="solid"/>
                      <a:round/>
                      <a:headEnd type="none" w="med" len="med"/>
                      <a:tailEnd type="none" w="med" len="med"/>
                    </a:lnR>
                    <a:lnT w="12700" cap="flat" cmpd="sng" algn="ctr">
                      <a:solidFill>
                        <a:srgbClr val="114864"/>
                      </a:solidFill>
                      <a:prstDash val="solid"/>
                      <a:round/>
                      <a:headEnd type="none" w="med" len="med"/>
                      <a:tailEnd type="none" w="med" len="med"/>
                    </a:lnT>
                    <a:lnB w="12700" cap="flat" cmpd="sng" algn="ctr">
                      <a:solidFill>
                        <a:srgbClr val="114864"/>
                      </a:solidFill>
                      <a:prstDash val="solid"/>
                      <a:round/>
                      <a:headEnd type="none" w="med" len="med"/>
                      <a:tailEnd type="none" w="med" len="med"/>
                    </a:lnB>
                  </a:tcPr>
                </a:tc>
                <a:extLst>
                  <a:ext uri="{0D108BD9-81ED-4DB2-BD59-A6C34878D82A}">
                    <a16:rowId xmlns:a16="http://schemas.microsoft.com/office/drawing/2014/main" val="2323904402"/>
                  </a:ext>
                </a:extLst>
              </a:tr>
            </a:tbl>
          </a:graphicData>
        </a:graphic>
      </p:graphicFrame>
      <p:pic>
        <p:nvPicPr>
          <p:cNvPr id="7" name="image1.png" descr="image1.png">
            <a:extLst>
              <a:ext uri="{FF2B5EF4-FFF2-40B4-BE49-F238E27FC236}">
                <a16:creationId xmlns:a16="http://schemas.microsoft.com/office/drawing/2014/main" id="{93A39244-FFE0-C0CC-1781-617C461D62F3}"/>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2" name="Groupe 11"/>
          <p:cNvGrpSpPr/>
          <p:nvPr/>
        </p:nvGrpSpPr>
        <p:grpSpPr>
          <a:xfrm>
            <a:off x="110026" y="102500"/>
            <a:ext cx="635725" cy="584777"/>
            <a:chOff x="1051559" y="2805483"/>
            <a:chExt cx="762000" cy="710358"/>
          </a:xfrm>
          <a:solidFill>
            <a:srgbClr val="70AE47"/>
          </a:solidFill>
        </p:grpSpPr>
        <p:sp>
          <p:nvSpPr>
            <p:cNvPr id="13" name="Rectangle 12"/>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4283205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DEPENSES DE FONCTIONNEMENT"/>
          <p:cNvSpPr txBox="1"/>
          <p:nvPr/>
        </p:nvSpPr>
        <p:spPr>
          <a:xfrm>
            <a:off x="854741" y="102500"/>
            <a:ext cx="11203619"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sp>
        <p:nvSpPr>
          <p:cNvPr id="382" name="CHARGES DE GESTION COURANTE"/>
          <p:cNvSpPr txBox="1"/>
          <p:nvPr/>
        </p:nvSpPr>
        <p:spPr>
          <a:xfrm>
            <a:off x="2764952" y="1976516"/>
            <a:ext cx="6543172"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200" b="1" i="1">
                <a:solidFill>
                  <a:schemeClr val="accent1">
                    <a:hueOff val="114395"/>
                    <a:lumOff val="-24975"/>
                  </a:schemeClr>
                </a:solidFill>
              </a:defRPr>
            </a:lvl1pPr>
          </a:lstStyle>
          <a:p>
            <a:r>
              <a:rPr sz="1800" dirty="0">
                <a:solidFill>
                  <a:schemeClr val="tx1"/>
                </a:solidFill>
              </a:rPr>
              <a:t>CHARGES DE GESTION COURANTE</a:t>
            </a:r>
          </a:p>
        </p:txBody>
      </p:sp>
      <p:graphicFrame>
        <p:nvGraphicFramePr>
          <p:cNvPr id="383" name="Tableau"/>
          <p:cNvGraphicFramePr/>
          <p:nvPr>
            <p:extLst>
              <p:ext uri="{D42A27DB-BD31-4B8C-83A1-F6EECF244321}">
                <p14:modId xmlns:p14="http://schemas.microsoft.com/office/powerpoint/2010/main" val="1179941594"/>
              </p:ext>
            </p:extLst>
          </p:nvPr>
        </p:nvGraphicFramePr>
        <p:xfrm>
          <a:off x="1732565" y="2633539"/>
          <a:ext cx="5946913" cy="1815551"/>
        </p:xfrm>
        <a:graphic>
          <a:graphicData uri="http://schemas.openxmlformats.org/drawingml/2006/table">
            <a:tbl>
              <a:tblPr firstRow="1" bandRow="1"/>
              <a:tblGrid>
                <a:gridCol w="4515313">
                  <a:extLst>
                    <a:ext uri="{9D8B030D-6E8A-4147-A177-3AD203B41FA5}">
                      <a16:colId xmlns:a16="http://schemas.microsoft.com/office/drawing/2014/main" val="20000"/>
                    </a:ext>
                  </a:extLst>
                </a:gridCol>
                <a:gridCol w="1431600">
                  <a:extLst>
                    <a:ext uri="{9D8B030D-6E8A-4147-A177-3AD203B41FA5}">
                      <a16:colId xmlns:a16="http://schemas.microsoft.com/office/drawing/2014/main" val="563965921"/>
                    </a:ext>
                  </a:extLst>
                </a:gridCol>
              </a:tblGrid>
              <a:tr h="394251">
                <a:tc>
                  <a:txBody>
                    <a:bodyPr/>
                    <a:lstStyle/>
                    <a:p>
                      <a:pPr algn="ctr">
                        <a:spcBef>
                          <a:spcPts val="1800"/>
                        </a:spcBef>
                        <a:defRPr b="0">
                          <a:solidFill>
                            <a:srgbClr val="000000"/>
                          </a:solidFill>
                        </a:defRPr>
                      </a:pPr>
                      <a:r>
                        <a:rPr lang="fr-FR" sz="1600" b="1" dirty="0">
                          <a:solidFill>
                            <a:schemeClr val="bg1"/>
                          </a:solidFill>
                        </a:rPr>
                        <a:t>K</a:t>
                      </a:r>
                      <a:r>
                        <a:rPr sz="1600" b="1" dirty="0">
                          <a:solidFill>
                            <a:schemeClr val="bg1"/>
                          </a:solidFill>
                        </a:rPr>
                        <a:t>€</a:t>
                      </a: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tc>
                  <a:txBody>
                    <a:bodyPr/>
                    <a:lstStyle/>
                    <a:p>
                      <a:pPr algn="ctr">
                        <a:spcBef>
                          <a:spcPts val="1800"/>
                        </a:spcBef>
                        <a:defRPr b="0">
                          <a:solidFill>
                            <a:srgbClr val="000000"/>
                          </a:solidFill>
                        </a:defRPr>
                      </a:pPr>
                      <a:r>
                        <a:rPr lang="fr-FR" sz="1800" b="1" dirty="0">
                          <a:solidFill>
                            <a:schemeClr val="bg1"/>
                          </a:solidFill>
                        </a:rPr>
                        <a:t>CA 2025</a:t>
                      </a:r>
                      <a:endParaRPr sz="1800" b="1" dirty="0">
                        <a:solidFill>
                          <a:schemeClr val="bg1"/>
                        </a:solidFill>
                      </a:endParaRPr>
                    </a:p>
                  </a:txBody>
                  <a:tcPr marL="127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43380">
                <a:tc>
                  <a:txBody>
                    <a:bodyPr/>
                    <a:lstStyle/>
                    <a:p>
                      <a:pPr algn="l">
                        <a:spcBef>
                          <a:spcPts val="1800"/>
                        </a:spcBef>
                      </a:pPr>
                      <a:r>
                        <a:rPr sz="1800" b="1" dirty="0">
                          <a:solidFill>
                            <a:schemeClr val="tx1"/>
                          </a:solidFill>
                        </a:rPr>
                        <a:t>SDIS</a:t>
                      </a:r>
                    </a:p>
                  </a:txBody>
                  <a:tcPr marL="144000"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580</a:t>
                      </a:r>
                      <a:endParaRPr sz="1800" b="0" dirty="0">
                        <a:solidFill>
                          <a:schemeClr val="tx1"/>
                        </a:solidFill>
                      </a:endParaRPr>
                    </a:p>
                  </a:txBody>
                  <a:tcPr marL="144000" marR="12676" marT="12676" marB="12676"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0002"/>
                  </a:ext>
                </a:extLst>
              </a:tr>
              <a:tr h="343380">
                <a:tc>
                  <a:txBody>
                    <a:bodyPr/>
                    <a:lstStyle/>
                    <a:p>
                      <a:pPr algn="l">
                        <a:spcBef>
                          <a:spcPts val="1800"/>
                        </a:spcBef>
                      </a:pPr>
                      <a:r>
                        <a:rPr sz="1800" b="1" dirty="0">
                          <a:solidFill>
                            <a:schemeClr val="tx1"/>
                          </a:solidFill>
                        </a:rPr>
                        <a:t>SUBVENTIONS AUX ASSOCIATIONS</a:t>
                      </a:r>
                    </a:p>
                  </a:txBody>
                  <a:tcPr marL="144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96</a:t>
                      </a:r>
                      <a:endParaRPr sz="1800" b="0" dirty="0">
                        <a:solidFill>
                          <a:schemeClr val="tx1"/>
                        </a:solidFill>
                      </a:endParaRPr>
                    </a:p>
                  </a:txBody>
                  <a:tcPr marL="1440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715348795"/>
                  </a:ext>
                </a:extLst>
              </a:tr>
              <a:tr h="343380">
                <a:tc>
                  <a:txBody>
                    <a:bodyPr/>
                    <a:lstStyle/>
                    <a:p>
                      <a:pPr algn="l">
                        <a:spcBef>
                          <a:spcPts val="1800"/>
                        </a:spcBef>
                      </a:pPr>
                      <a:r>
                        <a:rPr sz="1800" b="1" dirty="0">
                          <a:solidFill>
                            <a:schemeClr val="tx1"/>
                          </a:solidFill>
                        </a:rPr>
                        <a:t>SUBVENTION CCAS</a:t>
                      </a:r>
                    </a:p>
                  </a:txBody>
                  <a:tcPr marL="144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81</a:t>
                      </a:r>
                      <a:endParaRPr sz="1800" b="0" dirty="0">
                        <a:solidFill>
                          <a:schemeClr val="tx1"/>
                        </a:solidFill>
                      </a:endParaRPr>
                    </a:p>
                  </a:txBody>
                  <a:tcPr marL="1440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133426245"/>
                  </a:ext>
                </a:extLst>
              </a:tr>
              <a:tr h="343380">
                <a:tc>
                  <a:txBody>
                    <a:bodyPr/>
                    <a:lstStyle/>
                    <a:p>
                      <a:pPr algn="l">
                        <a:spcBef>
                          <a:spcPts val="1800"/>
                        </a:spcBef>
                      </a:pPr>
                      <a:r>
                        <a:rPr lang="fr-FR" sz="2400" b="1" dirty="0">
                          <a:solidFill>
                            <a:schemeClr val="tx1"/>
                          </a:solidFill>
                        </a:rPr>
                        <a:t>TOTAL</a:t>
                      </a:r>
                      <a:endParaRPr sz="2400" b="1" dirty="0">
                        <a:solidFill>
                          <a:schemeClr val="tx1"/>
                        </a:solidFill>
                      </a:endParaRPr>
                    </a:p>
                  </a:txBody>
                  <a:tcPr marL="1440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2400" b="1" dirty="0">
                          <a:solidFill>
                            <a:schemeClr val="tx1"/>
                          </a:solidFill>
                        </a:rPr>
                        <a:t>762</a:t>
                      </a:r>
                      <a:endParaRPr sz="2400" b="1" dirty="0">
                        <a:solidFill>
                          <a:schemeClr val="tx1"/>
                        </a:solidFill>
                      </a:endParaRPr>
                    </a:p>
                  </a:txBody>
                  <a:tcPr marL="144000" marR="12700" marT="12700" marB="12700"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358351166"/>
                  </a:ext>
                </a:extLst>
              </a:tr>
            </a:tbl>
          </a:graphicData>
        </a:graphic>
      </p:graphicFrame>
      <p:sp>
        <p:nvSpPr>
          <p:cNvPr id="385" name="AUTRES"/>
          <p:cNvSpPr txBox="1"/>
          <p:nvPr/>
        </p:nvSpPr>
        <p:spPr>
          <a:xfrm>
            <a:off x="1898928" y="839763"/>
            <a:ext cx="4797404"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F6430"/>
                </a:solidFill>
              </a:defRPr>
            </a:lvl1pPr>
          </a:lstStyle>
          <a:p>
            <a:r>
              <a:rPr dirty="0">
                <a:solidFill>
                  <a:schemeClr val="tx1"/>
                </a:solidFill>
              </a:rPr>
              <a:t>AUTRES</a:t>
            </a:r>
            <a:r>
              <a:rPr lang="fr-FR" dirty="0">
                <a:solidFill>
                  <a:schemeClr val="tx1"/>
                </a:solidFill>
              </a:rPr>
              <a:t> DÉPENSES en K€ (6 %)</a:t>
            </a:r>
            <a:endParaRPr dirty="0">
              <a:solidFill>
                <a:schemeClr val="tx1"/>
              </a:solidFill>
            </a:endParaRPr>
          </a:p>
        </p:txBody>
      </p:sp>
      <p:sp>
        <p:nvSpPr>
          <p:cNvPr id="7" name="Espace réservé du numéro de diapositive 6">
            <a:extLst>
              <a:ext uri="{FF2B5EF4-FFF2-40B4-BE49-F238E27FC236}">
                <a16:creationId xmlns:a16="http://schemas.microsoft.com/office/drawing/2014/main" id="{8DE0F278-7680-A245-858D-4D39EFE4D106}"/>
              </a:ext>
            </a:extLst>
          </p:cNvPr>
          <p:cNvSpPr>
            <a:spLocks noGrp="1"/>
          </p:cNvSpPr>
          <p:nvPr>
            <p:ph type="sldNum" sz="quarter" idx="12"/>
          </p:nvPr>
        </p:nvSpPr>
        <p:spPr>
          <a:xfrm>
            <a:off x="8610600" y="6356350"/>
            <a:ext cx="2743200" cy="365125"/>
          </a:xfrm>
        </p:spPr>
        <p:txBody>
          <a:bodyPr/>
          <a:lstStyle/>
          <a:p>
            <a:fld id="{D693EDBF-93A8-9E42-A379-838B397A5D0C}" type="slidenum">
              <a:rPr lang="fr-FR" smtClean="0"/>
              <a:t>22</a:t>
            </a:fld>
            <a:endParaRPr lang="fr-FR"/>
          </a:p>
        </p:txBody>
      </p:sp>
      <p:graphicFrame>
        <p:nvGraphicFramePr>
          <p:cNvPr id="6" name="Tableau 5">
            <a:extLst>
              <a:ext uri="{FF2B5EF4-FFF2-40B4-BE49-F238E27FC236}">
                <a16:creationId xmlns:a16="http://schemas.microsoft.com/office/drawing/2014/main" id="{3B6D4B5C-6206-E9F6-159B-E64BA0AAAB6E}"/>
              </a:ext>
            </a:extLst>
          </p:cNvPr>
          <p:cNvGraphicFramePr>
            <a:graphicFrameLocks noGrp="1"/>
          </p:cNvGraphicFramePr>
          <p:nvPr>
            <p:extLst>
              <p:ext uri="{D42A27DB-BD31-4B8C-83A1-F6EECF244321}">
                <p14:modId xmlns:p14="http://schemas.microsoft.com/office/powerpoint/2010/main" val="1108555439"/>
              </p:ext>
            </p:extLst>
          </p:nvPr>
        </p:nvGraphicFramePr>
        <p:xfrm>
          <a:off x="8393724" y="2640458"/>
          <a:ext cx="2052755" cy="1799463"/>
        </p:xfrm>
        <a:graphic>
          <a:graphicData uri="http://schemas.openxmlformats.org/drawingml/2006/table">
            <a:tbl>
              <a:tblPr firstRow="1" bandRow="1"/>
              <a:tblGrid>
                <a:gridCol w="1000704">
                  <a:extLst>
                    <a:ext uri="{9D8B030D-6E8A-4147-A177-3AD203B41FA5}">
                      <a16:colId xmlns:a16="http://schemas.microsoft.com/office/drawing/2014/main" val="2347765924"/>
                    </a:ext>
                  </a:extLst>
                </a:gridCol>
                <a:gridCol w="1052051">
                  <a:extLst>
                    <a:ext uri="{9D8B030D-6E8A-4147-A177-3AD203B41FA5}">
                      <a16:colId xmlns:a16="http://schemas.microsoft.com/office/drawing/2014/main" val="385228860"/>
                    </a:ext>
                  </a:extLst>
                </a:gridCol>
              </a:tblGrid>
              <a:tr h="407542">
                <a:tc>
                  <a:txBody>
                    <a:bodyPr/>
                    <a:lstStyle/>
                    <a:p>
                      <a:pPr algn="ctr">
                        <a:spcBef>
                          <a:spcPts val="1800"/>
                        </a:spcBef>
                        <a:defRPr b="0">
                          <a:solidFill>
                            <a:srgbClr val="000000"/>
                          </a:solidFill>
                        </a:defRPr>
                      </a:pPr>
                      <a:r>
                        <a:rPr lang="fr-FR" sz="1800" b="1" dirty="0">
                          <a:solidFill>
                            <a:schemeClr val="bg1"/>
                          </a:solidFill>
                        </a:rPr>
                        <a:t>BP</a:t>
                      </a:r>
                      <a:r>
                        <a:rPr sz="1800" b="1" dirty="0">
                          <a:solidFill>
                            <a:schemeClr val="bg1"/>
                          </a:solidFill>
                        </a:rPr>
                        <a:t> 202</a:t>
                      </a:r>
                      <a:r>
                        <a:rPr lang="fr-FR" sz="1800" b="1" dirty="0">
                          <a:solidFill>
                            <a:schemeClr val="bg1"/>
                          </a:solidFill>
                        </a:rPr>
                        <a:t>6</a:t>
                      </a:r>
                      <a:endParaRPr sz="1800" b="1" dirty="0">
                        <a:solidFill>
                          <a:schemeClr val="bg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b="0">
                          <a:solidFill>
                            <a:srgbClr val="000000"/>
                          </a:solidFill>
                        </a:defRPr>
                      </a:pPr>
                      <a:r>
                        <a:rPr lang="fr-FR" sz="1800" b="1" dirty="0">
                          <a:solidFill>
                            <a:schemeClr val="bg1"/>
                          </a:solidFill>
                        </a:rPr>
                        <a:t>Variation</a:t>
                      </a:r>
                      <a:endParaRPr sz="1800" b="1" dirty="0">
                        <a:solidFill>
                          <a:schemeClr val="bg1"/>
                        </a:solidFill>
                      </a:endParaRPr>
                    </a:p>
                  </a:txBody>
                  <a:tcPr marL="12700" marR="12700" marT="12700" marB="12700"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15045503"/>
                  </a:ext>
                </a:extLst>
              </a:tr>
              <a:tr h="334297">
                <a:tc>
                  <a:txBody>
                    <a:bodyPr/>
                    <a:lstStyle/>
                    <a:p>
                      <a:pPr algn="ctr">
                        <a:spcBef>
                          <a:spcPts val="1800"/>
                        </a:spcBef>
                      </a:pPr>
                      <a:r>
                        <a:rPr lang="fr-FR" sz="1800" b="0" dirty="0">
                          <a:solidFill>
                            <a:schemeClr val="tx1"/>
                          </a:solidFill>
                        </a:rPr>
                        <a:t>590</a:t>
                      </a:r>
                      <a:endParaRPr sz="1800" b="0"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pPr>
                      <a:r>
                        <a:rPr lang="fr-FR" sz="1800" b="0" dirty="0">
                          <a:solidFill>
                            <a:schemeClr val="tx1">
                              <a:lumMod val="95000"/>
                              <a:lumOff val="5000"/>
                            </a:schemeClr>
                          </a:solidFill>
                        </a:rPr>
                        <a:t>2%</a:t>
                      </a:r>
                      <a:endParaRPr sz="1800" b="0"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406680244"/>
                  </a:ext>
                </a:extLst>
              </a:tr>
              <a:tr h="333232">
                <a:tc>
                  <a:txBody>
                    <a:bodyPr/>
                    <a:lstStyle/>
                    <a:p>
                      <a:pPr algn="ctr">
                        <a:spcBef>
                          <a:spcPts val="1800"/>
                        </a:spcBef>
                      </a:pPr>
                      <a:r>
                        <a:rPr lang="fr-FR" sz="1800" b="0" dirty="0">
                          <a:solidFill>
                            <a:schemeClr val="tx1"/>
                          </a:solidFill>
                        </a:rPr>
                        <a:t>99</a:t>
                      </a:r>
                      <a:endParaRPr sz="1800" b="0"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3%</a:t>
                      </a: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079953670"/>
                  </a:ext>
                </a:extLst>
              </a:tr>
              <a:tr h="333232">
                <a:tc>
                  <a:txBody>
                    <a:bodyPr/>
                    <a:lstStyle/>
                    <a:p>
                      <a:pPr algn="ctr">
                        <a:spcBef>
                          <a:spcPts val="1800"/>
                        </a:spcBef>
                      </a:pPr>
                      <a:r>
                        <a:rPr lang="fr-FR" sz="1800" b="0" dirty="0">
                          <a:solidFill>
                            <a:schemeClr val="tx1"/>
                          </a:solidFill>
                        </a:rPr>
                        <a:t>111</a:t>
                      </a:r>
                      <a:endParaRPr sz="1800" b="0"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lumMod val="95000"/>
                              <a:lumOff val="5000"/>
                            </a:schemeClr>
                          </a:solidFill>
                        </a:rPr>
                        <a:t>37%</a:t>
                      </a:r>
                      <a:endParaRPr sz="1800" b="0"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457678174"/>
                  </a:ext>
                </a:extLst>
              </a:tr>
              <a:tr h="333232">
                <a:tc>
                  <a:txBody>
                    <a:bodyPr/>
                    <a:lstStyle/>
                    <a:p>
                      <a:pPr algn="ctr">
                        <a:spcBef>
                          <a:spcPts val="1800"/>
                        </a:spcBef>
                      </a:pPr>
                      <a:r>
                        <a:rPr lang="fr-FR" sz="2400" b="1" dirty="0">
                          <a:solidFill>
                            <a:schemeClr val="tx1"/>
                          </a:solidFill>
                        </a:rPr>
                        <a:t>800</a:t>
                      </a:r>
                      <a:endParaRPr sz="2400" b="1" dirty="0">
                        <a:solidFill>
                          <a:schemeClr val="tx1"/>
                        </a:solidFill>
                      </a:endParaRPr>
                    </a:p>
                  </a:txBody>
                  <a:tcPr marL="12700" marR="12700" marT="12700" marB="12700"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2400" b="1" dirty="0">
                          <a:solidFill>
                            <a:schemeClr val="tx1">
                              <a:lumMod val="95000"/>
                              <a:lumOff val="5000"/>
                            </a:schemeClr>
                          </a:solidFill>
                        </a:rPr>
                        <a:t>5%</a:t>
                      </a:r>
                      <a:endParaRPr sz="2400" b="1" dirty="0">
                        <a:solidFill>
                          <a:schemeClr val="tx1">
                            <a:lumMod val="95000"/>
                            <a:lumOff val="5000"/>
                          </a:schemeClr>
                        </a:solidFill>
                      </a:endParaRPr>
                    </a:p>
                  </a:txBody>
                  <a:tcPr marL="12700" marR="12700" marT="12700" marB="12700"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3541475369"/>
                  </a:ext>
                </a:extLst>
              </a:tr>
            </a:tbl>
          </a:graphicData>
        </a:graphic>
      </p:graphicFrame>
      <p:pic>
        <p:nvPicPr>
          <p:cNvPr id="9" name="image1.png" descr="image1.png">
            <a:extLst>
              <a:ext uri="{FF2B5EF4-FFF2-40B4-BE49-F238E27FC236}">
                <a16:creationId xmlns:a16="http://schemas.microsoft.com/office/drawing/2014/main" id="{19E0B2B3-B782-4897-1C70-2ED90152CD55}"/>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5" name="Groupe 14"/>
          <p:cNvGrpSpPr/>
          <p:nvPr/>
        </p:nvGrpSpPr>
        <p:grpSpPr>
          <a:xfrm>
            <a:off x="110026" y="102500"/>
            <a:ext cx="635725" cy="584777"/>
            <a:chOff x="1051559" y="2805483"/>
            <a:chExt cx="762000" cy="710358"/>
          </a:xfrm>
          <a:solidFill>
            <a:srgbClr val="70AE47"/>
          </a:solidFill>
        </p:grpSpPr>
        <p:sp>
          <p:nvSpPr>
            <p:cNvPr id="16" name="Rectangle 15"/>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4002239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DEPENSES DE FONCTIONNEMENT"/>
          <p:cNvSpPr txBox="1"/>
          <p:nvPr/>
        </p:nvSpPr>
        <p:spPr>
          <a:xfrm>
            <a:off x="854741" y="102500"/>
            <a:ext cx="11203619"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sp>
        <p:nvSpPr>
          <p:cNvPr id="379" name="AUTRES DEPENSES OBLIGATOIRES"/>
          <p:cNvSpPr txBox="1"/>
          <p:nvPr/>
        </p:nvSpPr>
        <p:spPr>
          <a:xfrm>
            <a:off x="3052939" y="2442650"/>
            <a:ext cx="660940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200" b="1" i="1">
                <a:solidFill>
                  <a:schemeClr val="accent1">
                    <a:hueOff val="114395"/>
                    <a:lumOff val="-24975"/>
                  </a:schemeClr>
                </a:solidFill>
              </a:defRPr>
            </a:lvl1pPr>
          </a:lstStyle>
          <a:p>
            <a:r>
              <a:rPr lang="fr-FR" sz="1800" dirty="0">
                <a:solidFill>
                  <a:schemeClr val="tx1"/>
                </a:solidFill>
              </a:rPr>
              <a:t>PRÉLÈVEMENTS ÉTAT</a:t>
            </a:r>
            <a:endParaRPr sz="1800" dirty="0">
              <a:solidFill>
                <a:schemeClr val="tx1"/>
              </a:solidFill>
            </a:endParaRPr>
          </a:p>
        </p:txBody>
      </p:sp>
      <p:graphicFrame>
        <p:nvGraphicFramePr>
          <p:cNvPr id="380" name="Tableau"/>
          <p:cNvGraphicFramePr/>
          <p:nvPr>
            <p:extLst>
              <p:ext uri="{D42A27DB-BD31-4B8C-83A1-F6EECF244321}">
                <p14:modId xmlns:p14="http://schemas.microsoft.com/office/powerpoint/2010/main" val="1959208309"/>
              </p:ext>
            </p:extLst>
          </p:nvPr>
        </p:nvGraphicFramePr>
        <p:xfrm>
          <a:off x="1342126" y="3005244"/>
          <a:ext cx="5997359" cy="1855126"/>
        </p:xfrm>
        <a:graphic>
          <a:graphicData uri="http://schemas.openxmlformats.org/drawingml/2006/table">
            <a:tbl>
              <a:tblPr firstRow="1" bandRow="1"/>
              <a:tblGrid>
                <a:gridCol w="4682473">
                  <a:extLst>
                    <a:ext uri="{9D8B030D-6E8A-4147-A177-3AD203B41FA5}">
                      <a16:colId xmlns:a16="http://schemas.microsoft.com/office/drawing/2014/main" val="20000"/>
                    </a:ext>
                  </a:extLst>
                </a:gridCol>
                <a:gridCol w="1314886">
                  <a:extLst>
                    <a:ext uri="{9D8B030D-6E8A-4147-A177-3AD203B41FA5}">
                      <a16:colId xmlns:a16="http://schemas.microsoft.com/office/drawing/2014/main" val="3103406516"/>
                    </a:ext>
                  </a:extLst>
                </a:gridCol>
              </a:tblGrid>
              <a:tr h="400225">
                <a:tc>
                  <a:txBody>
                    <a:bodyPr/>
                    <a:lstStyle/>
                    <a:p>
                      <a:pPr algn="ctr">
                        <a:spcBef>
                          <a:spcPts val="1800"/>
                        </a:spcBef>
                        <a:defRPr b="0">
                          <a:solidFill>
                            <a:srgbClr val="000000"/>
                          </a:solidFill>
                        </a:defRPr>
                      </a:pPr>
                      <a:r>
                        <a:rPr lang="fr-FR" sz="1800" b="1" dirty="0">
                          <a:solidFill>
                            <a:schemeClr val="bg1"/>
                          </a:solidFill>
                        </a:rPr>
                        <a:t>K</a:t>
                      </a:r>
                      <a:r>
                        <a:rPr sz="1800" b="1" dirty="0">
                          <a:solidFill>
                            <a:schemeClr val="bg1"/>
                          </a:solidFill>
                        </a:rPr>
                        <a:t>€</a:t>
                      </a:r>
                    </a:p>
                  </a:txBody>
                  <a:tcPr marL="12676"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0070C0"/>
                    </a:solidFill>
                  </a:tcPr>
                </a:tc>
                <a:tc>
                  <a:txBody>
                    <a:bodyPr/>
                    <a:lstStyle/>
                    <a:p>
                      <a:pPr algn="ctr">
                        <a:spcBef>
                          <a:spcPts val="1800"/>
                        </a:spcBef>
                        <a:defRPr b="0">
                          <a:solidFill>
                            <a:srgbClr val="000000"/>
                          </a:solidFill>
                        </a:defRPr>
                      </a:pPr>
                      <a:r>
                        <a:rPr lang="fr-FR" sz="1800" b="1" dirty="0">
                          <a:solidFill>
                            <a:schemeClr val="bg1"/>
                          </a:solidFill>
                        </a:rPr>
                        <a:t>CA 2025</a:t>
                      </a:r>
                      <a:endParaRPr sz="1800" b="1" dirty="0">
                        <a:solidFill>
                          <a:schemeClr val="bg1"/>
                        </a:solidFill>
                      </a:endParaRPr>
                    </a:p>
                  </a:txBody>
                  <a:tcPr marL="12676" marR="12676" marT="12676" marB="12676"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48584">
                <a:tc>
                  <a:txBody>
                    <a:bodyPr/>
                    <a:lstStyle/>
                    <a:p>
                      <a:pPr algn="l">
                        <a:spcBef>
                          <a:spcPts val="1800"/>
                        </a:spcBef>
                      </a:pPr>
                      <a:r>
                        <a:rPr sz="1800" b="0" dirty="0">
                          <a:solidFill>
                            <a:schemeClr val="tx1"/>
                          </a:solidFill>
                        </a:rPr>
                        <a:t>FPIC</a:t>
                      </a:r>
                    </a:p>
                  </a:txBody>
                  <a:tcPr marL="144000"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370</a:t>
                      </a:r>
                      <a:endParaRPr sz="1800" b="0" dirty="0">
                        <a:solidFill>
                          <a:schemeClr val="tx1"/>
                        </a:solidFill>
                      </a:endParaRPr>
                    </a:p>
                  </a:txBody>
                  <a:tcPr marL="12676" marR="12676" marT="12676" marB="12676"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0002"/>
                  </a:ext>
                </a:extLst>
              </a:tr>
              <a:tr h="348584">
                <a:tc>
                  <a:txBody>
                    <a:bodyPr/>
                    <a:lstStyle/>
                    <a:p>
                      <a:pPr algn="l">
                        <a:spcBef>
                          <a:spcPts val="1800"/>
                        </a:spcBef>
                      </a:pPr>
                      <a:r>
                        <a:rPr sz="1800" b="0" dirty="0">
                          <a:solidFill>
                            <a:schemeClr val="tx1"/>
                          </a:solidFill>
                        </a:rPr>
                        <a:t>LOI SRU</a:t>
                      </a:r>
                    </a:p>
                  </a:txBody>
                  <a:tcPr marL="144000"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133</a:t>
                      </a:r>
                      <a:endParaRPr sz="1800" b="0" dirty="0">
                        <a:solidFill>
                          <a:schemeClr val="tx1"/>
                        </a:solidFill>
                      </a:endParaRPr>
                    </a:p>
                  </a:txBody>
                  <a:tcPr marL="12676" marR="12676" marT="12676" marB="12676"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818674178"/>
                  </a:ext>
                </a:extLst>
              </a:tr>
              <a:tr h="366621">
                <a:tc>
                  <a: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fr-FR" sz="1800" b="0" dirty="0">
                          <a:solidFill>
                            <a:schemeClr val="tx1"/>
                          </a:solidFill>
                        </a:rPr>
                        <a:t>DILICO</a:t>
                      </a:r>
                    </a:p>
                  </a:txBody>
                  <a:tcPr marL="144000"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solidFill>
                        </a:rPr>
                        <a:t>45</a:t>
                      </a:r>
                      <a:endParaRPr sz="1800" b="0" dirty="0">
                        <a:solidFill>
                          <a:schemeClr val="tx1"/>
                        </a:solidFill>
                      </a:endParaRPr>
                    </a:p>
                  </a:txBody>
                  <a:tcPr marL="12676" marR="12676" marT="12676" marB="12676"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170823126"/>
                  </a:ext>
                </a:extLst>
              </a:tr>
              <a:tr h="348584">
                <a:tc>
                  <a: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fr-FR" sz="2400" b="1" dirty="0">
                          <a:solidFill>
                            <a:schemeClr val="tx1"/>
                          </a:solidFill>
                        </a:rPr>
                        <a:t>TOTAL</a:t>
                      </a:r>
                    </a:p>
                  </a:txBody>
                  <a:tcPr marL="144000"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pPr>
                      <a:r>
                        <a:rPr lang="fr-FR" sz="2400" b="1" dirty="0">
                          <a:solidFill>
                            <a:schemeClr val="tx1"/>
                          </a:solidFill>
                        </a:rPr>
                        <a:t>548</a:t>
                      </a:r>
                      <a:endParaRPr sz="2400" b="1" dirty="0">
                        <a:solidFill>
                          <a:schemeClr val="tx1"/>
                        </a:solidFill>
                      </a:endParaRPr>
                    </a:p>
                  </a:txBody>
                  <a:tcPr marL="12676" marR="12676" marT="12676" marB="12676" anchor="ctr" horzOverflow="overflow">
                    <a:lnL w="12700" cap="flat" cmpd="sng" algn="ctr">
                      <a:solidFill>
                        <a:srgbClr val="17375E"/>
                      </a:solidFill>
                      <a:prstDash val="solid"/>
                      <a:round/>
                      <a:headEnd type="none" w="med" len="med"/>
                      <a:tailEnd type="none" w="med" len="med"/>
                    </a:lnL>
                    <a:lnR w="12700" cap="flat" cmpd="sng" algn="ctr">
                      <a:solidFill>
                        <a:srgbClr val="17375E"/>
                      </a:solidFill>
                      <a:prstDash val="solid"/>
                      <a:round/>
                      <a:headEnd type="none" w="med" len="med"/>
                      <a:tailEnd type="none" w="med" len="med"/>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773447921"/>
                  </a:ext>
                </a:extLst>
              </a:tr>
            </a:tbl>
          </a:graphicData>
        </a:graphic>
      </p:graphicFrame>
      <p:sp>
        <p:nvSpPr>
          <p:cNvPr id="385" name="AUTRES"/>
          <p:cNvSpPr txBox="1"/>
          <p:nvPr/>
        </p:nvSpPr>
        <p:spPr>
          <a:xfrm>
            <a:off x="1898928" y="839763"/>
            <a:ext cx="4797404"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F6430"/>
                </a:solidFill>
              </a:defRPr>
            </a:lvl1pPr>
          </a:lstStyle>
          <a:p>
            <a:r>
              <a:rPr dirty="0">
                <a:solidFill>
                  <a:schemeClr val="tx1"/>
                </a:solidFill>
              </a:rPr>
              <a:t>AUTRES</a:t>
            </a:r>
            <a:r>
              <a:rPr lang="fr-FR" dirty="0">
                <a:solidFill>
                  <a:schemeClr val="tx1"/>
                </a:solidFill>
              </a:rPr>
              <a:t> DÉPENSES en K€ (3 %)</a:t>
            </a:r>
            <a:endParaRPr dirty="0">
              <a:solidFill>
                <a:schemeClr val="tx1"/>
              </a:solidFill>
            </a:endParaRPr>
          </a:p>
        </p:txBody>
      </p:sp>
      <p:sp>
        <p:nvSpPr>
          <p:cNvPr id="7" name="Espace réservé du numéro de diapositive 6">
            <a:extLst>
              <a:ext uri="{FF2B5EF4-FFF2-40B4-BE49-F238E27FC236}">
                <a16:creationId xmlns:a16="http://schemas.microsoft.com/office/drawing/2014/main" id="{8DE0F278-7680-A245-858D-4D39EFE4D106}"/>
              </a:ext>
            </a:extLst>
          </p:cNvPr>
          <p:cNvSpPr>
            <a:spLocks noGrp="1"/>
          </p:cNvSpPr>
          <p:nvPr>
            <p:ph type="sldNum" sz="quarter" idx="12"/>
          </p:nvPr>
        </p:nvSpPr>
        <p:spPr>
          <a:xfrm>
            <a:off x="8610600" y="6356350"/>
            <a:ext cx="2743200" cy="365125"/>
          </a:xfrm>
        </p:spPr>
        <p:txBody>
          <a:bodyPr/>
          <a:lstStyle/>
          <a:p>
            <a:fld id="{D693EDBF-93A8-9E42-A379-838B397A5D0C}" type="slidenum">
              <a:rPr lang="fr-FR" smtClean="0"/>
              <a:t>23</a:t>
            </a:fld>
            <a:endParaRPr lang="fr-FR"/>
          </a:p>
        </p:txBody>
      </p:sp>
      <p:graphicFrame>
        <p:nvGraphicFramePr>
          <p:cNvPr id="8" name="Tableau 7">
            <a:extLst>
              <a:ext uri="{FF2B5EF4-FFF2-40B4-BE49-F238E27FC236}">
                <a16:creationId xmlns:a16="http://schemas.microsoft.com/office/drawing/2014/main" id="{66D66414-3E6E-CEAB-568C-E0E23A05381B}"/>
              </a:ext>
            </a:extLst>
          </p:cNvPr>
          <p:cNvGraphicFramePr>
            <a:graphicFrameLocks noGrp="1"/>
          </p:cNvGraphicFramePr>
          <p:nvPr>
            <p:extLst>
              <p:ext uri="{D42A27DB-BD31-4B8C-83A1-F6EECF244321}">
                <p14:modId xmlns:p14="http://schemas.microsoft.com/office/powerpoint/2010/main" val="3783360262"/>
              </p:ext>
            </p:extLst>
          </p:nvPr>
        </p:nvGraphicFramePr>
        <p:xfrm>
          <a:off x="8109019" y="2984002"/>
          <a:ext cx="2042492" cy="1885949"/>
        </p:xfrm>
        <a:graphic>
          <a:graphicData uri="http://schemas.openxmlformats.org/drawingml/2006/table">
            <a:tbl>
              <a:tblPr firstRow="1" bandRow="1"/>
              <a:tblGrid>
                <a:gridCol w="1000272">
                  <a:extLst>
                    <a:ext uri="{9D8B030D-6E8A-4147-A177-3AD203B41FA5}">
                      <a16:colId xmlns:a16="http://schemas.microsoft.com/office/drawing/2014/main" val="2057922468"/>
                    </a:ext>
                  </a:extLst>
                </a:gridCol>
                <a:gridCol w="1042220">
                  <a:extLst>
                    <a:ext uri="{9D8B030D-6E8A-4147-A177-3AD203B41FA5}">
                      <a16:colId xmlns:a16="http://schemas.microsoft.com/office/drawing/2014/main" val="3124670824"/>
                    </a:ext>
                  </a:extLst>
                </a:gridCol>
              </a:tblGrid>
              <a:tr h="400225">
                <a:tc>
                  <a:txBody>
                    <a:bodyPr/>
                    <a:lstStyle/>
                    <a:p>
                      <a:pPr algn="ctr">
                        <a:spcBef>
                          <a:spcPts val="1800"/>
                        </a:spcBef>
                        <a:defRPr b="0">
                          <a:solidFill>
                            <a:srgbClr val="000000"/>
                          </a:solidFill>
                        </a:defRPr>
                      </a:pPr>
                      <a:r>
                        <a:rPr lang="fr-FR" sz="1800" b="1" dirty="0">
                          <a:solidFill>
                            <a:schemeClr val="bg1"/>
                          </a:solidFill>
                        </a:rPr>
                        <a:t>BP</a:t>
                      </a:r>
                      <a:r>
                        <a:rPr sz="1800" b="1" dirty="0">
                          <a:solidFill>
                            <a:schemeClr val="bg1"/>
                          </a:solidFill>
                        </a:rPr>
                        <a:t> 202</a:t>
                      </a:r>
                      <a:r>
                        <a:rPr lang="fr-FR" sz="1800" b="1" dirty="0">
                          <a:solidFill>
                            <a:schemeClr val="bg1"/>
                          </a:solidFill>
                        </a:rPr>
                        <a:t>6</a:t>
                      </a:r>
                      <a:endParaRPr sz="1800" b="1" dirty="0">
                        <a:solidFill>
                          <a:schemeClr val="bg1"/>
                        </a:solidFill>
                      </a:endParaRPr>
                    </a:p>
                  </a:txBody>
                  <a:tcPr marL="12676"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solidFill>
                      <a:srgbClr val="70AE47"/>
                    </a:solidFill>
                  </a:tcPr>
                </a:tc>
                <a:tc>
                  <a:txBody>
                    <a:bodyPr/>
                    <a:lstStyle/>
                    <a:p>
                      <a:pPr algn="ctr">
                        <a:spcBef>
                          <a:spcPts val="1800"/>
                        </a:spcBef>
                        <a:defRPr b="0">
                          <a:solidFill>
                            <a:srgbClr val="000000"/>
                          </a:solidFill>
                        </a:defRPr>
                      </a:pPr>
                      <a:r>
                        <a:rPr lang="fr-FR" sz="1800" b="1" dirty="0">
                          <a:solidFill>
                            <a:schemeClr val="bg1"/>
                          </a:solidFill>
                        </a:rPr>
                        <a:t>Variation</a:t>
                      </a:r>
                      <a:endParaRPr sz="1800" b="1" dirty="0">
                        <a:solidFill>
                          <a:schemeClr val="bg1"/>
                        </a:solidFill>
                      </a:endParaRPr>
                    </a:p>
                  </a:txBody>
                  <a:tcPr marL="12676" marR="12676" marT="12676" marB="12676" anchor="ctr" horzOverflow="overflow">
                    <a:lnL w="12700">
                      <a:solidFill>
                        <a:srgbClr val="17375E"/>
                      </a:solidFill>
                    </a:lnL>
                    <a:lnR w="12700">
                      <a:solidFill>
                        <a:srgbClr val="17375E"/>
                      </a:solidFill>
                    </a:lnR>
                    <a:lnT w="12700">
                      <a:solidFill>
                        <a:srgbClr val="17375E"/>
                      </a:solidFill>
                    </a:lnT>
                    <a:lnB w="12700" cap="flat" cmpd="sng" algn="ctr">
                      <a:solidFill>
                        <a:srgbClr val="17375E"/>
                      </a:solidFill>
                      <a:prstDash val="solid"/>
                      <a:round/>
                      <a:headEnd type="none" w="med" len="med"/>
                      <a:tailEnd type="none" w="med" len="med"/>
                    </a:lnB>
                    <a:solidFill>
                      <a:srgbClr val="0070C0"/>
                    </a:solidFill>
                  </a:tcPr>
                </a:tc>
                <a:extLst>
                  <a:ext uri="{0D108BD9-81ED-4DB2-BD59-A6C34878D82A}">
                    <a16:rowId xmlns:a16="http://schemas.microsoft.com/office/drawing/2014/main" val="3847044405"/>
                  </a:ext>
                </a:extLst>
              </a:tr>
              <a:tr h="348584">
                <a:tc>
                  <a:txBody>
                    <a:bodyPr/>
                    <a:lstStyle/>
                    <a:p>
                      <a:pPr algn="ctr">
                        <a:spcBef>
                          <a:spcPts val="1800"/>
                        </a:spcBef>
                      </a:pPr>
                      <a:r>
                        <a:rPr lang="fr-FR" sz="1800" b="0" dirty="0">
                          <a:solidFill>
                            <a:schemeClr val="tx1"/>
                          </a:solidFill>
                        </a:rPr>
                        <a:t>385</a:t>
                      </a:r>
                      <a:endParaRPr sz="1800" b="0" dirty="0">
                        <a:solidFill>
                          <a:schemeClr val="tx1"/>
                        </a:solidFill>
                      </a:endParaRPr>
                    </a:p>
                  </a:txBody>
                  <a:tcPr marL="12676"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pPr>
                      <a:r>
                        <a:rPr lang="fr-FR" sz="1800" b="0" dirty="0">
                          <a:solidFill>
                            <a:schemeClr val="tx1">
                              <a:lumMod val="95000"/>
                              <a:lumOff val="5000"/>
                            </a:schemeClr>
                          </a:solidFill>
                        </a:rPr>
                        <a:t>4%</a:t>
                      </a:r>
                      <a:endParaRPr sz="1800" b="0" dirty="0">
                        <a:solidFill>
                          <a:schemeClr val="tx1">
                            <a:lumMod val="95000"/>
                            <a:lumOff val="5000"/>
                          </a:schemeClr>
                        </a:solidFill>
                      </a:endParaRPr>
                    </a:p>
                  </a:txBody>
                  <a:tcPr marL="12676" marR="12676" marT="12676" marB="12676"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1654096336"/>
                  </a:ext>
                </a:extLst>
              </a:tr>
              <a:tr h="348584">
                <a:tc>
                  <a:txBody>
                    <a:bodyPr/>
                    <a:lstStyle/>
                    <a:p>
                      <a:pPr algn="ctr">
                        <a:spcBef>
                          <a:spcPts val="1800"/>
                        </a:spcBef>
                      </a:pPr>
                      <a:r>
                        <a:rPr lang="fr-FR" sz="1800" b="0" dirty="0">
                          <a:solidFill>
                            <a:schemeClr val="tx1"/>
                          </a:solidFill>
                        </a:rPr>
                        <a:t>140</a:t>
                      </a:r>
                      <a:endParaRPr sz="1800" b="0" dirty="0">
                        <a:solidFill>
                          <a:schemeClr val="tx1"/>
                        </a:solidFill>
                      </a:endParaRPr>
                    </a:p>
                  </a:txBody>
                  <a:tcPr marL="12676"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lumMod val="95000"/>
                              <a:lumOff val="5000"/>
                            </a:schemeClr>
                          </a:solidFill>
                        </a:rPr>
                        <a:t>5%</a:t>
                      </a:r>
                      <a:endParaRPr sz="1800" b="0" dirty="0">
                        <a:solidFill>
                          <a:schemeClr val="tx1">
                            <a:lumMod val="95000"/>
                            <a:lumOff val="5000"/>
                          </a:schemeClr>
                        </a:solidFill>
                      </a:endParaRPr>
                    </a:p>
                  </a:txBody>
                  <a:tcPr marL="12676" marR="12676" marT="12676" marB="12676"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199690010"/>
                  </a:ext>
                </a:extLst>
              </a:tr>
              <a:tr h="387170">
                <a:tc>
                  <a:txBody>
                    <a:bodyPr/>
                    <a:lstStyle/>
                    <a:p>
                      <a:pPr algn="ctr">
                        <a:spcBef>
                          <a:spcPts val="1800"/>
                        </a:spcBef>
                      </a:pPr>
                      <a:r>
                        <a:rPr lang="fr-FR" sz="1800" b="0" dirty="0">
                          <a:solidFill>
                            <a:schemeClr val="tx1"/>
                          </a:solidFill>
                        </a:rPr>
                        <a:t>89</a:t>
                      </a:r>
                      <a:endParaRPr sz="1800" b="0" dirty="0">
                        <a:solidFill>
                          <a:schemeClr val="tx1"/>
                        </a:solidFill>
                      </a:endParaRPr>
                    </a:p>
                  </a:txBody>
                  <a:tcPr marL="12676"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cap="flat" cmpd="sng" algn="ctr">
                      <a:solidFill>
                        <a:srgbClr val="17375E"/>
                      </a:solidFill>
                      <a:prstDash val="solid"/>
                      <a:round/>
                      <a:headEnd type="none" w="med" len="med"/>
                      <a:tailEnd type="none" w="med" len="med"/>
                    </a:lnB>
                  </a:tcPr>
                </a:tc>
                <a:tc>
                  <a:txBody>
                    <a:bodyPr/>
                    <a:lstStyle/>
                    <a:p>
                      <a:pPr algn="ctr">
                        <a:spcBef>
                          <a:spcPts val="1800"/>
                        </a:spcBef>
                      </a:pPr>
                      <a:r>
                        <a:rPr lang="fr-FR" sz="1800" b="0" dirty="0">
                          <a:solidFill>
                            <a:schemeClr val="tx1">
                              <a:lumMod val="95000"/>
                              <a:lumOff val="5000"/>
                            </a:schemeClr>
                          </a:solidFill>
                        </a:rPr>
                        <a:t>100%</a:t>
                      </a:r>
                      <a:endParaRPr sz="1800" b="0" dirty="0">
                        <a:solidFill>
                          <a:schemeClr val="tx1">
                            <a:lumMod val="95000"/>
                            <a:lumOff val="5000"/>
                          </a:schemeClr>
                        </a:solidFill>
                      </a:endParaRPr>
                    </a:p>
                  </a:txBody>
                  <a:tcPr marL="12676" marR="12676" marT="12676" marB="12676" anchor="ctr" horzOverflow="overflow">
                    <a:lnL w="12700" cap="flat" cmpd="sng" algn="ctr">
                      <a:solidFill>
                        <a:srgbClr val="17375E"/>
                      </a:solidFill>
                      <a:prstDash val="solid"/>
                      <a:round/>
                      <a:headEnd type="none" w="med" len="med"/>
                      <a:tailEnd type="none" w="med" len="med"/>
                    </a:lnL>
                    <a:lnR w="12700">
                      <a:solidFill>
                        <a:srgbClr val="17375E"/>
                      </a:solidFill>
                    </a:lnR>
                    <a:lnT w="12700" cap="flat" cmpd="sng" algn="ctr">
                      <a:solidFill>
                        <a:srgbClr val="17375E"/>
                      </a:solidFill>
                      <a:prstDash val="solid"/>
                      <a:round/>
                      <a:headEnd type="none" w="med" len="med"/>
                      <a:tailEnd type="none" w="med" len="med"/>
                    </a:lnT>
                    <a:lnB w="12700" cap="flat" cmpd="sng" algn="ctr">
                      <a:solidFill>
                        <a:srgbClr val="17375E"/>
                      </a:solidFill>
                      <a:prstDash val="solid"/>
                      <a:round/>
                      <a:headEnd type="none" w="med" len="med"/>
                      <a:tailEnd type="none" w="med" len="med"/>
                    </a:lnB>
                  </a:tcPr>
                </a:tc>
                <a:extLst>
                  <a:ext uri="{0D108BD9-81ED-4DB2-BD59-A6C34878D82A}">
                    <a16:rowId xmlns:a16="http://schemas.microsoft.com/office/drawing/2014/main" val="2144874526"/>
                  </a:ext>
                </a:extLst>
              </a:tr>
              <a:tr h="401386">
                <a:tc>
                  <a:txBody>
                    <a:bodyPr/>
                    <a:lstStyle/>
                    <a:p>
                      <a:pPr algn="ctr">
                        <a:spcBef>
                          <a:spcPts val="1800"/>
                        </a:spcBef>
                      </a:pPr>
                      <a:r>
                        <a:rPr lang="fr-FR" sz="2400" b="1" dirty="0">
                          <a:solidFill>
                            <a:schemeClr val="tx1"/>
                          </a:solidFill>
                        </a:rPr>
                        <a:t>614</a:t>
                      </a:r>
                      <a:endParaRPr sz="2400" b="1" dirty="0">
                        <a:solidFill>
                          <a:schemeClr val="tx1"/>
                        </a:solidFill>
                      </a:endParaRPr>
                    </a:p>
                  </a:txBody>
                  <a:tcPr marL="12676" marR="12676" marT="12676" marB="12676" anchor="ctr" horzOverflow="overflow">
                    <a:lnL w="12700">
                      <a:solidFill>
                        <a:srgbClr val="17375E"/>
                      </a:solidFill>
                    </a:lnL>
                    <a:lnR w="12700" cap="flat" cmpd="sng" algn="ctr">
                      <a:solidFill>
                        <a:srgbClr val="17375E"/>
                      </a:solidFill>
                      <a:prstDash val="solid"/>
                      <a:round/>
                      <a:headEnd type="none" w="med" len="med"/>
                      <a:tailEnd type="none" w="med" len="med"/>
                    </a:lnR>
                    <a:lnT w="12700">
                      <a:solidFill>
                        <a:srgbClr val="17375E"/>
                      </a:solidFill>
                    </a:lnT>
                    <a:lnB w="12700">
                      <a:solidFill>
                        <a:srgbClr val="17375E"/>
                      </a:solidFill>
                    </a:lnB>
                  </a:tcPr>
                </a:tc>
                <a:tc>
                  <a:txBody>
                    <a:bodyPr/>
                    <a:lstStyle/>
                    <a:p>
                      <a:pPr algn="ctr">
                        <a:spcBef>
                          <a:spcPts val="1800"/>
                        </a:spcBef>
                      </a:pPr>
                      <a:r>
                        <a:rPr lang="fr-FR" sz="2400" b="1" dirty="0">
                          <a:solidFill>
                            <a:schemeClr val="tx1">
                              <a:lumMod val="95000"/>
                              <a:lumOff val="5000"/>
                            </a:schemeClr>
                          </a:solidFill>
                        </a:rPr>
                        <a:t>12%</a:t>
                      </a:r>
                      <a:endParaRPr sz="2400" b="1" dirty="0">
                        <a:solidFill>
                          <a:schemeClr val="tx1">
                            <a:lumMod val="95000"/>
                            <a:lumOff val="5000"/>
                          </a:schemeClr>
                        </a:solidFill>
                      </a:endParaRPr>
                    </a:p>
                  </a:txBody>
                  <a:tcPr marL="12676" marR="12676" marT="12676" marB="12676" anchor="ctr" horzOverflow="overflow">
                    <a:lnL w="12700">
                      <a:solidFill>
                        <a:srgbClr val="17375E"/>
                      </a:solidFill>
                    </a:lnL>
                    <a:lnR w="12700">
                      <a:solidFill>
                        <a:srgbClr val="17375E"/>
                      </a:solidFill>
                    </a:lnR>
                    <a:lnT w="12700" cap="flat" cmpd="sng" algn="ctr">
                      <a:solidFill>
                        <a:srgbClr val="17375E"/>
                      </a:solidFill>
                      <a:prstDash val="solid"/>
                      <a:round/>
                      <a:headEnd type="none" w="med" len="med"/>
                      <a:tailEnd type="none" w="med" len="med"/>
                    </a:lnT>
                    <a:lnB w="12700">
                      <a:solidFill>
                        <a:srgbClr val="17375E"/>
                      </a:solidFill>
                    </a:lnB>
                  </a:tcPr>
                </a:tc>
                <a:extLst>
                  <a:ext uri="{0D108BD9-81ED-4DB2-BD59-A6C34878D82A}">
                    <a16:rowId xmlns:a16="http://schemas.microsoft.com/office/drawing/2014/main" val="3073495292"/>
                  </a:ext>
                </a:extLst>
              </a:tr>
            </a:tbl>
          </a:graphicData>
        </a:graphic>
      </p:graphicFrame>
      <p:pic>
        <p:nvPicPr>
          <p:cNvPr id="9" name="image1.png" descr="image1.png">
            <a:extLst>
              <a:ext uri="{FF2B5EF4-FFF2-40B4-BE49-F238E27FC236}">
                <a16:creationId xmlns:a16="http://schemas.microsoft.com/office/drawing/2014/main" id="{19E0B2B3-B782-4897-1C70-2ED90152CD55}"/>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5" name="Groupe 14"/>
          <p:cNvGrpSpPr/>
          <p:nvPr/>
        </p:nvGrpSpPr>
        <p:grpSpPr>
          <a:xfrm>
            <a:off x="110026" y="102500"/>
            <a:ext cx="635725" cy="584777"/>
            <a:chOff x="1051559" y="2805483"/>
            <a:chExt cx="762000" cy="710358"/>
          </a:xfrm>
          <a:solidFill>
            <a:srgbClr val="70AE47"/>
          </a:solidFill>
        </p:grpSpPr>
        <p:sp>
          <p:nvSpPr>
            <p:cNvPr id="16" name="Rectangle 15"/>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458652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693EDBF-93A8-9E42-A379-838B397A5D0C}" type="slidenum">
              <a:rPr lang="fr-FR" smtClean="0"/>
              <a:t>24</a:t>
            </a:fld>
            <a:endParaRPr lang="fr-FR" dirty="0"/>
          </a:p>
        </p:txBody>
      </p:sp>
      <p:sp>
        <p:nvSpPr>
          <p:cNvPr id="2" name="ZoneTexte 1"/>
          <p:cNvSpPr txBox="1"/>
          <p:nvPr/>
        </p:nvSpPr>
        <p:spPr>
          <a:xfrm>
            <a:off x="915295" y="4663579"/>
            <a:ext cx="11051997" cy="1692771"/>
          </a:xfrm>
          <a:prstGeom prst="rect">
            <a:avLst/>
          </a:prstGeom>
          <a:noFill/>
        </p:spPr>
        <p:txBody>
          <a:bodyPr wrap="square" rtlCol="0">
            <a:spAutoFit/>
          </a:bodyPr>
          <a:lstStyle/>
          <a:p>
            <a:pPr marL="285750" indent="-285750">
              <a:buFont typeface="Arial" panose="020B0604020202020204" pitchFamily="34" charset="0"/>
              <a:buChar char="•"/>
            </a:pPr>
            <a:r>
              <a:rPr lang="fr-FR" sz="1600" dirty="0"/>
              <a:t>La réforme de la DGF entreprise par l’État engendre une perte de </a:t>
            </a:r>
            <a:r>
              <a:rPr lang="fr-FR" sz="1600" b="1" dirty="0"/>
              <a:t>17,91 M€ </a:t>
            </a:r>
            <a:r>
              <a:rPr lang="fr-FR" sz="1600" dirty="0"/>
              <a:t>(dont 11,7 millions sur le mandat 2020-2026) de recettes cumulées sur la période 2013-2026.</a:t>
            </a:r>
          </a:p>
          <a:p>
            <a:pPr marL="285750" indent="-285750">
              <a:buFont typeface="Arial" panose="020B0604020202020204" pitchFamily="34" charset="0"/>
              <a:buChar char="•"/>
            </a:pPr>
            <a:r>
              <a:rPr lang="fr-FR" sz="1600" dirty="0"/>
              <a:t>Les prélèvements SRU et le FPIC représentent respectivement une contribution de </a:t>
            </a:r>
            <a:r>
              <a:rPr lang="fr-FR" sz="1600" b="1" dirty="0"/>
              <a:t>1,06</a:t>
            </a:r>
            <a:r>
              <a:rPr lang="fr-FR" sz="1600" dirty="0"/>
              <a:t> </a:t>
            </a:r>
            <a:r>
              <a:rPr lang="fr-FR" sz="1600" b="1" dirty="0"/>
              <a:t>M€</a:t>
            </a:r>
            <a:r>
              <a:rPr lang="fr-FR" sz="1600" dirty="0"/>
              <a:t> et </a:t>
            </a:r>
            <a:r>
              <a:rPr lang="fr-FR" sz="1600" b="1" dirty="0"/>
              <a:t>4,68 M€ </a:t>
            </a:r>
            <a:r>
              <a:rPr lang="fr-FR" sz="1600" dirty="0"/>
              <a:t>sur la même période, auquel s’ajoute le DILICO pour </a:t>
            </a:r>
            <a:r>
              <a:rPr lang="fr-FR" sz="1600" b="1" dirty="0"/>
              <a:t>0,13 M€</a:t>
            </a:r>
            <a:r>
              <a:rPr lang="fr-FR" sz="1600" dirty="0"/>
              <a:t> sur depuis 2025.</a:t>
            </a:r>
          </a:p>
          <a:p>
            <a:endParaRPr lang="fr-FR" sz="600" dirty="0"/>
          </a:p>
          <a:p>
            <a:pPr marL="285750" indent="-285750">
              <a:buFont typeface="Arial" panose="020B0604020202020204" pitchFamily="34" charset="0"/>
              <a:buChar char="•"/>
            </a:pPr>
            <a:r>
              <a:rPr lang="fr-FR" sz="1600" dirty="0"/>
              <a:t>Depuis 2013, les dispositifs de péréquation et la réforme de la DGF ont coûté aux finances de la ville l’équivalent de </a:t>
            </a:r>
            <a:r>
              <a:rPr lang="fr-FR" b="1" dirty="0"/>
              <a:t>23,79 M€ </a:t>
            </a:r>
            <a:r>
              <a:rPr lang="fr-FR" sz="1600" dirty="0"/>
              <a:t>(dont 15,4 millions sur le mandat 2020-2026).</a:t>
            </a:r>
          </a:p>
        </p:txBody>
      </p:sp>
      <p:sp>
        <p:nvSpPr>
          <p:cNvPr id="3" name="RECETTES DE FONCTIONNEMENT">
            <a:extLst>
              <a:ext uri="{FF2B5EF4-FFF2-40B4-BE49-F238E27FC236}">
                <a16:creationId xmlns:a16="http://schemas.microsoft.com/office/drawing/2014/main" id="{96597148-4B75-BC72-6B60-DB314E6AFE4C}"/>
              </a:ext>
            </a:extLst>
          </p:cNvPr>
          <p:cNvSpPr txBox="1"/>
          <p:nvPr/>
        </p:nvSpPr>
        <p:spPr>
          <a:xfrm>
            <a:off x="824229" y="106887"/>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SECTION DE </a:t>
            </a:r>
            <a:r>
              <a:rPr sz="2800" dirty="0">
                <a:solidFill>
                  <a:srgbClr val="FFFFFF"/>
                </a:solidFill>
              </a:rPr>
              <a:t>FONCTIONNEMENT</a:t>
            </a:r>
          </a:p>
        </p:txBody>
      </p:sp>
      <p:pic>
        <p:nvPicPr>
          <p:cNvPr id="6" name="image1.png" descr="image1.png">
            <a:extLst>
              <a:ext uri="{FF2B5EF4-FFF2-40B4-BE49-F238E27FC236}">
                <a16:creationId xmlns:a16="http://schemas.microsoft.com/office/drawing/2014/main" id="{C465BF94-72A0-D095-D3AA-85ECE981D2CB}"/>
              </a:ext>
            </a:extLst>
          </p:cNvPr>
          <p:cNvPicPr>
            <a:picLocks noChangeAspect="1"/>
          </p:cNvPicPr>
          <p:nvPr/>
        </p:nvPicPr>
        <p:blipFill>
          <a:blip r:embed="rId3"/>
          <a:stretch>
            <a:fillRect/>
          </a:stretch>
        </p:blipFill>
        <p:spPr>
          <a:xfrm>
            <a:off x="8877128" y="6057089"/>
            <a:ext cx="2210144" cy="773056"/>
          </a:xfrm>
          <a:prstGeom prst="rect">
            <a:avLst/>
          </a:prstGeom>
          <a:ln w="12700">
            <a:miter lim="400000"/>
          </a:ln>
        </p:spPr>
      </p:pic>
      <p:sp>
        <p:nvSpPr>
          <p:cNvPr id="13" name="AUTRES DEPENSES OBLIGATOIRES"/>
          <p:cNvSpPr txBox="1"/>
          <p:nvPr/>
        </p:nvSpPr>
        <p:spPr>
          <a:xfrm>
            <a:off x="2691684" y="648822"/>
            <a:ext cx="7160127"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200" b="1" i="1">
                <a:solidFill>
                  <a:schemeClr val="accent1">
                    <a:hueOff val="114395"/>
                    <a:lumOff val="-24975"/>
                  </a:schemeClr>
                </a:solidFill>
              </a:defRPr>
            </a:lvl1pPr>
          </a:lstStyle>
          <a:p>
            <a:r>
              <a:rPr lang="fr-FR" sz="1800" dirty="0">
                <a:solidFill>
                  <a:schemeClr val="tx1"/>
                </a:solidFill>
              </a:rPr>
              <a:t>CONSEQUENCES DU DESENGAGEMENT ET DES PRELEVEMENTS DE L’ETAT</a:t>
            </a:r>
            <a:endParaRPr sz="1800" dirty="0">
              <a:solidFill>
                <a:schemeClr val="tx1"/>
              </a:solidFill>
            </a:endParaRPr>
          </a:p>
        </p:txBody>
      </p:sp>
      <p:graphicFrame>
        <p:nvGraphicFramePr>
          <p:cNvPr id="9" name="Graphique 8"/>
          <p:cNvGraphicFramePr/>
          <p:nvPr>
            <p:extLst>
              <p:ext uri="{D42A27DB-BD31-4B8C-83A1-F6EECF244321}">
                <p14:modId xmlns:p14="http://schemas.microsoft.com/office/powerpoint/2010/main" val="1981172309"/>
              </p:ext>
            </p:extLst>
          </p:nvPr>
        </p:nvGraphicFramePr>
        <p:xfrm>
          <a:off x="1345288" y="989829"/>
          <a:ext cx="9852918" cy="3715201"/>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oupe 13"/>
          <p:cNvGrpSpPr/>
          <p:nvPr/>
        </p:nvGrpSpPr>
        <p:grpSpPr>
          <a:xfrm>
            <a:off x="110026" y="102500"/>
            <a:ext cx="635725" cy="584777"/>
            <a:chOff x="1051559" y="2805483"/>
            <a:chExt cx="762000" cy="710358"/>
          </a:xfrm>
          <a:solidFill>
            <a:srgbClr val="70AE47"/>
          </a:solidFill>
        </p:grpSpPr>
        <p:sp>
          <p:nvSpPr>
            <p:cNvPr id="15" name="Rectangle 14"/>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2420432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693EDBF-93A8-9E42-A379-838B397A5D0C}" type="slidenum">
              <a:rPr lang="fr-FR" smtClean="0"/>
              <a:t>25</a:t>
            </a:fld>
            <a:endParaRPr lang="fr-FR"/>
          </a:p>
        </p:txBody>
      </p:sp>
      <p:sp>
        <p:nvSpPr>
          <p:cNvPr id="14" name="DEPENSES DE FONCTIONNEMENT">
            <a:extLst>
              <a:ext uri="{FF2B5EF4-FFF2-40B4-BE49-F238E27FC236}">
                <a16:creationId xmlns:a16="http://schemas.microsoft.com/office/drawing/2014/main" id="{BBE247DC-37DA-B98A-5C3F-FA89978F748E}"/>
              </a:ext>
            </a:extLst>
          </p:cNvPr>
          <p:cNvSpPr txBox="1"/>
          <p:nvPr/>
        </p:nvSpPr>
        <p:spPr>
          <a:xfrm>
            <a:off x="2454368" y="2816920"/>
            <a:ext cx="6468121" cy="576000"/>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SECTION</a:t>
            </a:r>
            <a:r>
              <a:rPr sz="2800" dirty="0">
                <a:solidFill>
                  <a:schemeClr val="bg1"/>
                </a:solidFill>
              </a:rPr>
              <a:t> </a:t>
            </a:r>
            <a:r>
              <a:rPr lang="fr-FR" sz="2800" dirty="0">
                <a:solidFill>
                  <a:schemeClr val="bg1"/>
                </a:solidFill>
              </a:rPr>
              <a:t>D’INVESTISSEMENT</a:t>
            </a:r>
            <a:endParaRPr sz="2800" dirty="0">
              <a:solidFill>
                <a:schemeClr val="bg1"/>
              </a:solidFill>
            </a:endParaRPr>
          </a:p>
        </p:txBody>
      </p:sp>
      <p:sp>
        <p:nvSpPr>
          <p:cNvPr id="15" name="ZoneTexte 14">
            <a:extLst>
              <a:ext uri="{FF2B5EF4-FFF2-40B4-BE49-F238E27FC236}">
                <a16:creationId xmlns:a16="http://schemas.microsoft.com/office/drawing/2014/main" id="{25BB15E4-FBF3-1A21-AC05-C19265A8F5C2}"/>
              </a:ext>
            </a:extLst>
          </p:cNvPr>
          <p:cNvSpPr txBox="1"/>
          <p:nvPr/>
        </p:nvSpPr>
        <p:spPr>
          <a:xfrm>
            <a:off x="4565875" y="3392920"/>
            <a:ext cx="2245105" cy="707886"/>
          </a:xfrm>
          <a:prstGeom prst="rect">
            <a:avLst/>
          </a:prstGeom>
          <a:solidFill>
            <a:srgbClr val="70AE47"/>
          </a:solidFill>
        </p:spPr>
        <p:txBody>
          <a:bodyPr wrap="square" anchor="ctr">
            <a:spAutoFit/>
          </a:bodyPr>
          <a:lstStyle/>
          <a:p>
            <a:pPr algn="ctr" defTabSz="457200" hangingPunct="0"/>
            <a:r>
              <a:rPr lang="fr-FR" sz="4000" b="1" dirty="0">
                <a:solidFill>
                  <a:schemeClr val="bg1"/>
                </a:solidFill>
              </a:rPr>
              <a:t>11,91 M€</a:t>
            </a:r>
            <a:r>
              <a:rPr lang="fr-FR" sz="4000" b="1" dirty="0">
                <a:solidFill>
                  <a:srgbClr val="7030A0"/>
                </a:solidFill>
              </a:rPr>
              <a:t> </a:t>
            </a:r>
            <a:endParaRPr lang="fr-FR" sz="4000" b="1" dirty="0">
              <a:solidFill>
                <a:srgbClr val="7030A0"/>
              </a:solidFill>
              <a:sym typeface="Calibri"/>
            </a:endParaRPr>
          </a:p>
        </p:txBody>
      </p:sp>
      <p:sp>
        <p:nvSpPr>
          <p:cNvPr id="20" name="Rectangle 19">
            <a:extLst>
              <a:ext uri="{FF2B5EF4-FFF2-40B4-BE49-F238E27FC236}">
                <a16:creationId xmlns:a16="http://schemas.microsoft.com/office/drawing/2014/main" id="{5DEED1D9-92FC-A401-8E0D-CBA7436ACA67}"/>
              </a:ext>
            </a:extLst>
          </p:cNvPr>
          <p:cNvSpPr/>
          <p:nvPr/>
        </p:nvSpPr>
        <p:spPr>
          <a:xfrm>
            <a:off x="4782370" y="5943854"/>
            <a:ext cx="1316736" cy="669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FF"/>
              </a:highlight>
            </a:endParaRPr>
          </a:p>
        </p:txBody>
      </p:sp>
      <p:sp>
        <p:nvSpPr>
          <p:cNvPr id="21" name="ZoneTexte 20">
            <a:extLst>
              <a:ext uri="{FF2B5EF4-FFF2-40B4-BE49-F238E27FC236}">
                <a16:creationId xmlns:a16="http://schemas.microsoft.com/office/drawing/2014/main" id="{D652F44D-27D6-78F6-655F-6B718B5A5EE9}"/>
              </a:ext>
            </a:extLst>
          </p:cNvPr>
          <p:cNvSpPr txBox="1"/>
          <p:nvPr/>
        </p:nvSpPr>
        <p:spPr>
          <a:xfrm>
            <a:off x="6595307" y="4828032"/>
            <a:ext cx="343364" cy="369332"/>
          </a:xfrm>
          <a:prstGeom prst="rect">
            <a:avLst/>
          </a:prstGeom>
          <a:noFill/>
        </p:spPr>
        <p:txBody>
          <a:bodyPr wrap="none" rtlCol="0">
            <a:spAutoFit/>
          </a:bodyPr>
          <a:lstStyle/>
          <a:p>
            <a:r>
              <a:rPr lang="fr-FR" dirty="0">
                <a:solidFill>
                  <a:schemeClr val="bg1"/>
                </a:solidFill>
              </a:rPr>
              <a:t>…</a:t>
            </a:r>
          </a:p>
        </p:txBody>
      </p:sp>
      <p:pic>
        <p:nvPicPr>
          <p:cNvPr id="18" name="image1.png" descr="image1.png">
            <a:extLst>
              <a:ext uri="{FF2B5EF4-FFF2-40B4-BE49-F238E27FC236}">
                <a16:creationId xmlns:a16="http://schemas.microsoft.com/office/drawing/2014/main" id="{88C6472E-15AE-8E8F-A3C6-25B42046DCB2}"/>
              </a:ext>
            </a:extLst>
          </p:cNvPr>
          <p:cNvPicPr>
            <a:picLocks noChangeAspect="1"/>
          </p:cNvPicPr>
          <p:nvPr/>
        </p:nvPicPr>
        <p:blipFill>
          <a:blip r:embed="rId2"/>
          <a:stretch>
            <a:fillRect/>
          </a:stretch>
        </p:blipFill>
        <p:spPr>
          <a:xfrm>
            <a:off x="9881617" y="5633892"/>
            <a:ext cx="2210144" cy="773056"/>
          </a:xfrm>
          <a:prstGeom prst="rect">
            <a:avLst/>
          </a:prstGeom>
          <a:ln w="12700">
            <a:miter lim="400000"/>
          </a:ln>
        </p:spPr>
      </p:pic>
      <p:grpSp>
        <p:nvGrpSpPr>
          <p:cNvPr id="11" name="Groupe 10"/>
          <p:cNvGrpSpPr/>
          <p:nvPr/>
        </p:nvGrpSpPr>
        <p:grpSpPr>
          <a:xfrm>
            <a:off x="110026" y="102500"/>
            <a:ext cx="635725" cy="584777"/>
            <a:chOff x="1051559" y="2805483"/>
            <a:chExt cx="762000" cy="710358"/>
          </a:xfrm>
          <a:solidFill>
            <a:srgbClr val="70AE47"/>
          </a:solidFill>
        </p:grpSpPr>
        <p:sp>
          <p:nvSpPr>
            <p:cNvPr id="12" name="Rectangle 11"/>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760927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FINANCEMENTS"/>
          <p:cNvSpPr txBox="1"/>
          <p:nvPr/>
        </p:nvSpPr>
        <p:spPr>
          <a:xfrm>
            <a:off x="2333505" y="992848"/>
            <a:ext cx="642644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chemeClr val="accent3">
                    <a:hueOff val="362282"/>
                    <a:satOff val="31803"/>
                    <a:lumOff val="-18242"/>
                  </a:schemeClr>
                </a:solidFill>
              </a:defRPr>
            </a:lvl1pPr>
          </a:lstStyle>
          <a:p>
            <a:r>
              <a:rPr lang="fr-FR" sz="2800" dirty="0">
                <a:solidFill>
                  <a:schemeClr val="tx1"/>
                </a:solidFill>
              </a:rPr>
              <a:t>RESTES À RÉALISER 2025 sur 2026 : 0,2 M€</a:t>
            </a:r>
            <a:endParaRPr lang="fr-FR" sz="2800" dirty="0">
              <a:solidFill>
                <a:schemeClr val="tx1">
                  <a:lumMod val="95000"/>
                  <a:lumOff val="5000"/>
                </a:schemeClr>
              </a:solidFill>
            </a:endParaRPr>
          </a:p>
        </p:txBody>
      </p:sp>
      <p:sp>
        <p:nvSpPr>
          <p:cNvPr id="427" name="Rectangle 18"/>
          <p:cNvSpPr txBox="1"/>
          <p:nvPr/>
        </p:nvSpPr>
        <p:spPr>
          <a:xfrm>
            <a:off x="2070880" y="1725652"/>
            <a:ext cx="8316764" cy="192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gn="just" defTabSz="457200" hangingPunct="0">
              <a:defRPr sz="1700">
                <a:solidFill>
                  <a:srgbClr val="00A2FF">
                    <a:hueOff val="114395"/>
                    <a:lumOff val="-24975"/>
                  </a:srgbClr>
                </a:solidFill>
              </a:defRPr>
            </a:pPr>
            <a:r>
              <a:rPr dirty="0">
                <a:solidFill>
                  <a:schemeClr val="tx1">
                    <a:lumMod val="95000"/>
                    <a:lumOff val="5000"/>
                  </a:schemeClr>
                </a:solidFill>
              </a:rPr>
              <a:t>➔</a:t>
            </a:r>
            <a:r>
              <a:rPr dirty="0">
                <a:solidFill>
                  <a:srgbClr val="0070C0"/>
                </a:solidFill>
              </a:rPr>
              <a:t> </a:t>
            </a:r>
            <a:r>
              <a:rPr lang="fr-FR" sz="1700" kern="0" dirty="0">
                <a:solidFill>
                  <a:srgbClr val="000000"/>
                </a:solidFill>
                <a:cs typeface="Calibri"/>
                <a:sym typeface="Calibri"/>
              </a:rPr>
              <a:t>➔ </a:t>
            </a:r>
            <a:r>
              <a:rPr lang="fr-FR" sz="1700" b="1" kern="0" dirty="0">
                <a:solidFill>
                  <a:srgbClr val="000000"/>
                </a:solidFill>
                <a:cs typeface="Calibri"/>
                <a:sym typeface="Calibri"/>
              </a:rPr>
              <a:t>Subventions : 0,2 M€</a:t>
            </a:r>
          </a:p>
          <a:p>
            <a:pPr lvl="0" algn="just" defTabSz="457200" hangingPunct="0">
              <a:defRPr sz="1700">
                <a:solidFill>
                  <a:srgbClr val="00A2FF">
                    <a:hueOff val="114395"/>
                    <a:lumOff val="-24975"/>
                  </a:srgbClr>
                </a:solidFill>
              </a:defRPr>
            </a:pPr>
            <a:endParaRPr lang="fr-FR" sz="1700" b="1" kern="0" dirty="0">
              <a:solidFill>
                <a:srgbClr val="000000"/>
              </a:solidFill>
              <a:cs typeface="Calibri"/>
              <a:sym typeface="Calibri"/>
            </a:endParaRPr>
          </a:p>
          <a:p>
            <a:pPr marL="0" lvl="1" indent="457200" algn="just" defTabSz="457200" hangingPunct="0">
              <a:defRPr sz="1700">
                <a:solidFill>
                  <a:srgbClr val="00A2FF">
                    <a:hueOff val="114395"/>
                    <a:lumOff val="-24975"/>
                  </a:srgbClr>
                </a:solidFill>
              </a:defRPr>
            </a:pPr>
            <a:r>
              <a:rPr lang="fr-FR" sz="1700" b="1" kern="0" dirty="0">
                <a:solidFill>
                  <a:srgbClr val="000000"/>
                </a:solidFill>
                <a:cs typeface="Calibri"/>
                <a:sym typeface="Calibri"/>
              </a:rPr>
              <a:t>144 K€ </a:t>
            </a:r>
            <a:r>
              <a:rPr lang="fr-FR" sz="1700" kern="0" dirty="0">
                <a:solidFill>
                  <a:srgbClr val="000000"/>
                </a:solidFill>
                <a:cs typeface="Calibri"/>
                <a:sym typeface="Calibri"/>
              </a:rPr>
              <a:t>subvention Région pour les lots A et E (EVS, Ludothèque et crèche)</a:t>
            </a:r>
          </a:p>
          <a:p>
            <a:pPr marL="0" lvl="1" indent="457200" algn="just" defTabSz="457200" hangingPunct="0">
              <a:defRPr sz="1700">
                <a:solidFill>
                  <a:srgbClr val="00A2FF">
                    <a:hueOff val="114395"/>
                    <a:lumOff val="-24975"/>
                  </a:srgbClr>
                </a:solidFill>
              </a:defRPr>
            </a:pPr>
            <a:r>
              <a:rPr lang="fr-FR" sz="1700" b="1" kern="0" dirty="0">
                <a:solidFill>
                  <a:srgbClr val="000000"/>
                </a:solidFill>
                <a:cs typeface="Calibri"/>
                <a:sym typeface="Calibri"/>
              </a:rPr>
              <a:t>  23 K€ </a:t>
            </a:r>
            <a:r>
              <a:rPr lang="fr-FR" sz="1700" kern="0" dirty="0">
                <a:solidFill>
                  <a:srgbClr val="000000"/>
                </a:solidFill>
                <a:cs typeface="Calibri"/>
                <a:sym typeface="Calibri"/>
              </a:rPr>
              <a:t>fonds de concours CASGBS pour le parc paysager</a:t>
            </a:r>
          </a:p>
          <a:p>
            <a:pPr marL="0" lvl="1" indent="457200" algn="just" defTabSz="457200" hangingPunct="0">
              <a:defRPr sz="1700">
                <a:solidFill>
                  <a:srgbClr val="00A2FF">
                    <a:hueOff val="114395"/>
                    <a:lumOff val="-24975"/>
                  </a:srgbClr>
                </a:solidFill>
              </a:defRPr>
            </a:pPr>
            <a:r>
              <a:rPr lang="fr-FR" sz="1700" b="1" kern="0" dirty="0">
                <a:solidFill>
                  <a:srgbClr val="000000"/>
                </a:solidFill>
                <a:cs typeface="Calibri"/>
                <a:sym typeface="Calibri"/>
              </a:rPr>
              <a:t>  17 K€ </a:t>
            </a:r>
            <a:r>
              <a:rPr lang="fr-FR" sz="1700" kern="0" dirty="0">
                <a:solidFill>
                  <a:srgbClr val="000000"/>
                </a:solidFill>
                <a:cs typeface="Calibri"/>
                <a:sym typeface="Calibri"/>
              </a:rPr>
              <a:t>subventions régionales pour projets participatifs</a:t>
            </a:r>
          </a:p>
          <a:p>
            <a:pPr marL="0" lvl="1" indent="457200" algn="just" defTabSz="457200" hangingPunct="0">
              <a:defRPr sz="1700">
                <a:solidFill>
                  <a:srgbClr val="00A2FF">
                    <a:hueOff val="114395"/>
                    <a:lumOff val="-24975"/>
                  </a:srgbClr>
                </a:solidFill>
              </a:defRPr>
            </a:pPr>
            <a:r>
              <a:rPr lang="fr-FR" sz="1700" b="1" kern="0" dirty="0">
                <a:solidFill>
                  <a:srgbClr val="000000"/>
                </a:solidFill>
                <a:cs typeface="Calibri"/>
                <a:sym typeface="Calibri"/>
              </a:rPr>
              <a:t>  17 K€ </a:t>
            </a:r>
            <a:r>
              <a:rPr lang="fr-FR" sz="1700" kern="0" dirty="0">
                <a:solidFill>
                  <a:srgbClr val="000000"/>
                </a:solidFill>
                <a:cs typeface="Calibri"/>
                <a:sym typeface="Calibri"/>
              </a:rPr>
              <a:t>subvention CASBGS rénovation poste de police</a:t>
            </a:r>
          </a:p>
          <a:p>
            <a:pPr lvl="0" algn="just" defTabSz="457200" hangingPunct="0">
              <a:defRPr sz="1700">
                <a:solidFill>
                  <a:srgbClr val="00A2FF">
                    <a:hueOff val="114395"/>
                    <a:lumOff val="-24975"/>
                  </a:srgbClr>
                </a:solidFill>
              </a:defRPr>
            </a:pPr>
            <a:endParaRPr lang="fr-FR" sz="1700" kern="0" dirty="0">
              <a:solidFill>
                <a:srgbClr val="000000"/>
              </a:solidFill>
              <a:cs typeface="Calibri"/>
              <a:sym typeface="Calibri"/>
            </a:endParaRPr>
          </a:p>
        </p:txBody>
      </p:sp>
      <p:sp>
        <p:nvSpPr>
          <p:cNvPr id="2" name="Espace réservé du numéro de diapositive 1"/>
          <p:cNvSpPr>
            <a:spLocks noGrp="1"/>
          </p:cNvSpPr>
          <p:nvPr>
            <p:ph type="sldNum" sz="quarter" idx="12"/>
          </p:nvPr>
        </p:nvSpPr>
        <p:spPr/>
        <p:txBody>
          <a:bodyPr/>
          <a:lstStyle/>
          <a:p>
            <a:fld id="{D693EDBF-93A8-9E42-A379-838B397A5D0C}" type="slidenum">
              <a:rPr lang="fr-FR" smtClean="0"/>
              <a:t>26</a:t>
            </a:fld>
            <a:endParaRPr lang="fr-FR"/>
          </a:p>
        </p:txBody>
      </p:sp>
      <p:sp>
        <p:nvSpPr>
          <p:cNvPr id="3" name="RECETTES DE FONCTIONNEMENT">
            <a:extLst>
              <a:ext uri="{FF2B5EF4-FFF2-40B4-BE49-F238E27FC236}">
                <a16:creationId xmlns:a16="http://schemas.microsoft.com/office/drawing/2014/main" id="{69A2D545-6E10-B5BA-CA12-622B8D93AE8F}"/>
              </a:ext>
            </a:extLst>
          </p:cNvPr>
          <p:cNvSpPr txBox="1"/>
          <p:nvPr/>
        </p:nvSpPr>
        <p:spPr>
          <a:xfrm>
            <a:off x="824229" y="101865"/>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RECETTES</a:t>
            </a:r>
            <a:r>
              <a:rPr lang="fr-FR" sz="2800" dirty="0">
                <a:solidFill>
                  <a:srgbClr val="FFFFFF"/>
                </a:solidFill>
              </a:rPr>
              <a:t> D’INVESTISSEMENT</a:t>
            </a:r>
          </a:p>
        </p:txBody>
      </p:sp>
      <p:pic>
        <p:nvPicPr>
          <p:cNvPr id="4" name="image1.png" descr="image1.png">
            <a:extLst>
              <a:ext uri="{FF2B5EF4-FFF2-40B4-BE49-F238E27FC236}">
                <a16:creationId xmlns:a16="http://schemas.microsoft.com/office/drawing/2014/main" id="{80D226B5-3EA8-4195-BC58-8ED5BB49F16E}"/>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grpSp>
        <p:nvGrpSpPr>
          <p:cNvPr id="10" name="Groupe 9"/>
          <p:cNvGrpSpPr/>
          <p:nvPr/>
        </p:nvGrpSpPr>
        <p:grpSpPr>
          <a:xfrm>
            <a:off x="110026" y="102500"/>
            <a:ext cx="635725" cy="584777"/>
            <a:chOff x="1051559" y="2805483"/>
            <a:chExt cx="762000" cy="710358"/>
          </a:xfrm>
          <a:solidFill>
            <a:srgbClr val="70AE47"/>
          </a:solidFill>
        </p:grpSpPr>
        <p:sp>
          <p:nvSpPr>
            <p:cNvPr id="11" name="Rectangle 10"/>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826351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51E5207-E8AA-7844-B156-DBD7FAE96C95}"/>
              </a:ext>
            </a:extLst>
          </p:cNvPr>
          <p:cNvSpPr>
            <a:spLocks noGrp="1"/>
          </p:cNvSpPr>
          <p:nvPr>
            <p:ph type="sldNum" sz="quarter" idx="12"/>
          </p:nvPr>
        </p:nvSpPr>
        <p:spPr/>
        <p:txBody>
          <a:bodyPr/>
          <a:lstStyle/>
          <a:p>
            <a:fld id="{D693EDBF-93A8-9E42-A379-838B397A5D0C}" type="slidenum">
              <a:rPr lang="fr-FR" smtClean="0"/>
              <a:t>27</a:t>
            </a:fld>
            <a:endParaRPr lang="fr-FR"/>
          </a:p>
        </p:txBody>
      </p:sp>
      <p:graphicFrame>
        <p:nvGraphicFramePr>
          <p:cNvPr id="2" name="Tableau">
            <a:extLst>
              <a:ext uri="{FF2B5EF4-FFF2-40B4-BE49-F238E27FC236}">
                <a16:creationId xmlns:a16="http://schemas.microsoft.com/office/drawing/2014/main" id="{505DF413-F1ED-ACA4-2E83-E43789B369A3}"/>
              </a:ext>
            </a:extLst>
          </p:cNvPr>
          <p:cNvGraphicFramePr/>
          <p:nvPr>
            <p:extLst>
              <p:ext uri="{D42A27DB-BD31-4B8C-83A1-F6EECF244321}">
                <p14:modId xmlns:p14="http://schemas.microsoft.com/office/powerpoint/2010/main" val="2083221349"/>
              </p:ext>
            </p:extLst>
          </p:nvPr>
        </p:nvGraphicFramePr>
        <p:xfrm>
          <a:off x="1160228" y="1555343"/>
          <a:ext cx="9871543" cy="3121660"/>
        </p:xfrm>
        <a:graphic>
          <a:graphicData uri="http://schemas.openxmlformats.org/drawingml/2006/table">
            <a:tbl>
              <a:tblPr firstRow="1" bandRow="1"/>
              <a:tblGrid>
                <a:gridCol w="6659697">
                  <a:extLst>
                    <a:ext uri="{9D8B030D-6E8A-4147-A177-3AD203B41FA5}">
                      <a16:colId xmlns:a16="http://schemas.microsoft.com/office/drawing/2014/main" val="20000"/>
                    </a:ext>
                  </a:extLst>
                </a:gridCol>
                <a:gridCol w="1610471">
                  <a:extLst>
                    <a:ext uri="{9D8B030D-6E8A-4147-A177-3AD203B41FA5}">
                      <a16:colId xmlns:a16="http://schemas.microsoft.com/office/drawing/2014/main" val="3372308823"/>
                    </a:ext>
                  </a:extLst>
                </a:gridCol>
                <a:gridCol w="1601375">
                  <a:extLst>
                    <a:ext uri="{9D8B030D-6E8A-4147-A177-3AD203B41FA5}">
                      <a16:colId xmlns:a16="http://schemas.microsoft.com/office/drawing/2014/main" val="20002"/>
                    </a:ext>
                  </a:extLst>
                </a:gridCol>
              </a:tblGrid>
              <a:tr h="292282">
                <a:tc>
                  <a:txBody>
                    <a:bodyPr/>
                    <a:lstStyle/>
                    <a:p>
                      <a:pPr algn="ctr">
                        <a:lnSpc>
                          <a:spcPct val="100000"/>
                        </a:lnSpc>
                        <a:spcBef>
                          <a:spcPts val="1800"/>
                        </a:spcBef>
                        <a:defRPr sz="1800" b="0">
                          <a:solidFill>
                            <a:srgbClr val="000000"/>
                          </a:solidFill>
                        </a:defRPr>
                      </a:pPr>
                      <a:r>
                        <a:rPr lang="fr-FR" sz="2000" b="1" dirty="0">
                          <a:solidFill>
                            <a:srgbClr val="FFFFFF"/>
                          </a:solidFill>
                        </a:rPr>
                        <a:t>En K</a:t>
                      </a:r>
                      <a:r>
                        <a:rPr sz="2000" b="1" dirty="0">
                          <a:solidFill>
                            <a:srgbClr val="FFFFFF"/>
                          </a:solidFill>
                        </a:rPr>
                        <a:t>€</a:t>
                      </a: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6AB3"/>
                    </a:solidFill>
                  </a:tcPr>
                </a:tc>
                <a:tc>
                  <a:txBody>
                    <a:bodyPr/>
                    <a:lstStyle/>
                    <a:p>
                      <a:pPr algn="ctr">
                        <a:lnSpc>
                          <a:spcPct val="100000"/>
                        </a:lnSpc>
                        <a:spcBef>
                          <a:spcPts val="1800"/>
                        </a:spcBef>
                        <a:defRPr sz="1800" b="0">
                          <a:solidFill>
                            <a:srgbClr val="000000"/>
                          </a:solidFill>
                        </a:defRPr>
                      </a:pPr>
                      <a:r>
                        <a:rPr lang="fr-FR" sz="2000" b="1" dirty="0">
                          <a:solidFill>
                            <a:srgbClr val="FFFFFF"/>
                          </a:solidFill>
                        </a:rPr>
                        <a:t>CA 2025</a:t>
                      </a:r>
                      <a:endParaRPr sz="2000" b="1" dirty="0">
                        <a:solidFill>
                          <a:srgbClr val="FFFFFF"/>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6AB3"/>
                    </a:solidFill>
                  </a:tcPr>
                </a:tc>
                <a:tc>
                  <a:txBody>
                    <a:bodyPr/>
                    <a:lstStyle/>
                    <a:p>
                      <a:pPr algn="ctr">
                        <a:lnSpc>
                          <a:spcPct val="100000"/>
                        </a:lnSpc>
                        <a:spcBef>
                          <a:spcPts val="1800"/>
                        </a:spcBef>
                        <a:defRPr sz="1800" b="0">
                          <a:solidFill>
                            <a:srgbClr val="000000"/>
                          </a:solidFill>
                        </a:defRPr>
                      </a:pPr>
                      <a:r>
                        <a:rPr lang="fr-FR" sz="2000" b="1" dirty="0">
                          <a:solidFill>
                            <a:srgbClr val="FFFFFF"/>
                          </a:solidFill>
                        </a:rPr>
                        <a:t>BP</a:t>
                      </a:r>
                      <a:r>
                        <a:rPr sz="2000" b="1" dirty="0">
                          <a:solidFill>
                            <a:srgbClr val="FFFFFF"/>
                          </a:solidFill>
                        </a:rPr>
                        <a:t> 202</a:t>
                      </a:r>
                      <a:r>
                        <a:rPr lang="fr-FR" sz="2000" b="1" dirty="0">
                          <a:solidFill>
                            <a:srgbClr val="FFFFFF"/>
                          </a:solidFill>
                        </a:rPr>
                        <a:t>6</a:t>
                      </a:r>
                      <a:endParaRPr sz="2000" b="1" dirty="0">
                        <a:solidFill>
                          <a:srgbClr val="FFFFFF"/>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E47"/>
                    </a:solidFill>
                  </a:tcPr>
                </a:tc>
                <a:extLst>
                  <a:ext uri="{0D108BD9-81ED-4DB2-BD59-A6C34878D82A}">
                    <a16:rowId xmlns:a16="http://schemas.microsoft.com/office/drawing/2014/main" val="10000"/>
                  </a:ext>
                </a:extLst>
              </a:tr>
              <a:tr h="342900">
                <a:tc>
                  <a:txBody>
                    <a:bodyPr/>
                    <a:lstStyle/>
                    <a:p>
                      <a:pPr algn="l">
                        <a:lnSpc>
                          <a:spcPct val="100000"/>
                        </a:lnSpc>
                        <a:spcBef>
                          <a:spcPts val="1800"/>
                        </a:spcBef>
                        <a:defRPr sz="1800"/>
                      </a:pPr>
                      <a:r>
                        <a:rPr lang="fr-FR" sz="1800" b="0" dirty="0">
                          <a:solidFill>
                            <a:schemeClr val="tx1"/>
                          </a:solidFill>
                        </a:rPr>
                        <a:t>Couverture</a:t>
                      </a:r>
                      <a:r>
                        <a:rPr lang="fr-FR" sz="1800" b="0" baseline="0" dirty="0">
                          <a:solidFill>
                            <a:schemeClr val="tx1"/>
                          </a:solidFill>
                        </a:rPr>
                        <a:t> du déficit des restes à réaliser</a:t>
                      </a:r>
                      <a:endParaRPr sz="1800" b="0" dirty="0">
                        <a:solidFill>
                          <a:schemeClr val="tx1"/>
                        </a:solidFill>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1 167</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1 547</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918799"/>
                  </a:ext>
                </a:extLst>
              </a:tr>
              <a:tr h="342900">
                <a:tc>
                  <a:txBody>
                    <a:bodyPr/>
                    <a:lstStyle/>
                    <a:p>
                      <a:pPr algn="l">
                        <a:lnSpc>
                          <a:spcPct val="100000"/>
                        </a:lnSpc>
                        <a:spcBef>
                          <a:spcPts val="1800"/>
                        </a:spcBef>
                        <a:defRPr sz="1800"/>
                      </a:pPr>
                      <a:r>
                        <a:rPr lang="fr-FR" sz="1800" b="0" dirty="0">
                          <a:solidFill>
                            <a:schemeClr val="tx1"/>
                          </a:solidFill>
                        </a:rPr>
                        <a:t>Subventions </a:t>
                      </a:r>
                      <a:r>
                        <a:rPr lang="fr-FR" sz="1400" b="0" kern="1200" dirty="0">
                          <a:solidFill>
                            <a:schemeClr val="tx1"/>
                          </a:solidFill>
                          <a:latin typeface="+mn-lt"/>
                          <a:ea typeface="+mn-ea"/>
                          <a:cs typeface="+mn-cs"/>
                        </a:rPr>
                        <a:t>(Parc paysager, ilots fraîcheurs )</a:t>
                      </a: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1 841</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1 004</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2900">
                <a:tc>
                  <a:txBody>
                    <a:bodyPr/>
                    <a:lstStyle/>
                    <a:p>
                      <a:pPr algn="l">
                        <a:lnSpc>
                          <a:spcPct val="100000"/>
                        </a:lnSpc>
                        <a:spcBef>
                          <a:spcPts val="1800"/>
                        </a:spcBef>
                        <a:defRPr sz="1800"/>
                      </a:pPr>
                      <a:r>
                        <a:rPr lang="fr-FR" sz="1800" b="0" dirty="0">
                          <a:solidFill>
                            <a:schemeClr val="tx1"/>
                          </a:solidFill>
                        </a:rPr>
                        <a:t>FCTVA</a:t>
                      </a:r>
                      <a:endParaRPr sz="1400" b="0" dirty="0">
                        <a:solidFill>
                          <a:schemeClr val="tx1"/>
                        </a:solidFill>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1 226</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617</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430535"/>
                  </a:ext>
                </a:extLst>
              </a:tr>
              <a:tr h="342900">
                <a:tc>
                  <a:txBody>
                    <a:bodyPr/>
                    <a:lstStyle/>
                    <a:p>
                      <a:pPr algn="l">
                        <a:lnSpc>
                          <a:spcPct val="100000"/>
                        </a:lnSpc>
                        <a:spcBef>
                          <a:spcPts val="1800"/>
                        </a:spcBef>
                        <a:defRPr sz="1800"/>
                      </a:pPr>
                      <a:r>
                        <a:rPr lang="fr-FR" sz="1800" b="0" dirty="0">
                          <a:solidFill>
                            <a:schemeClr val="tx1"/>
                          </a:solidFill>
                        </a:rPr>
                        <a:t>Taxe</a:t>
                      </a:r>
                      <a:r>
                        <a:rPr lang="fr-FR" sz="1800" b="0" baseline="0" dirty="0">
                          <a:solidFill>
                            <a:schemeClr val="tx1"/>
                          </a:solidFill>
                        </a:rPr>
                        <a:t> d’aménagement</a:t>
                      </a:r>
                      <a:endParaRPr sz="1800" b="0" dirty="0">
                        <a:solidFill>
                          <a:schemeClr val="tx1"/>
                        </a:solidFill>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316</a:t>
                      </a:r>
                      <a:endParaRPr sz="1800" b="0"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dirty="0">
                          <a:solidFill>
                            <a:schemeClr val="tx1"/>
                          </a:solidFill>
                        </a:rPr>
                        <a:t>70</a:t>
                      </a: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0973051"/>
                  </a:ext>
                </a:extLst>
              </a:tr>
              <a:tr h="342900">
                <a:tc>
                  <a:txBody>
                    <a:bodyPr/>
                    <a:lstStyle/>
                    <a:p>
                      <a:pPr algn="l">
                        <a:lnSpc>
                          <a:spcPct val="100000"/>
                        </a:lnSpc>
                        <a:spcBef>
                          <a:spcPts val="1800"/>
                        </a:spcBef>
                        <a:defRPr sz="1800"/>
                      </a:pPr>
                      <a:r>
                        <a:rPr lang="fr-FR" sz="1800" b="0" kern="1200" dirty="0">
                          <a:solidFill>
                            <a:schemeClr val="tx1"/>
                          </a:solidFill>
                          <a:latin typeface="+mn-lt"/>
                          <a:ea typeface="+mn-ea"/>
                          <a:cs typeface="+mn-cs"/>
                        </a:rPr>
                        <a:t>Amendes de police </a:t>
                      </a:r>
                      <a:endParaRPr sz="1800" b="0" kern="1200" dirty="0">
                        <a:solidFill>
                          <a:schemeClr val="tx1"/>
                        </a:solidFill>
                        <a:latin typeface="+mn-lt"/>
                        <a:ea typeface="+mn-ea"/>
                        <a:cs typeface="+mn-cs"/>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Bef>
                          <a:spcPts val="1800"/>
                        </a:spcBef>
                        <a:defRPr sz="1800"/>
                      </a:pPr>
                      <a:r>
                        <a:rPr lang="fr-FR" sz="1800" b="0" kern="1200" dirty="0">
                          <a:solidFill>
                            <a:schemeClr val="tx1"/>
                          </a:solidFill>
                          <a:latin typeface="+mn-lt"/>
                          <a:ea typeface="+mn-ea"/>
                          <a:cs typeface="+mn-cs"/>
                        </a:rPr>
                        <a:t>89</a:t>
                      </a:r>
                      <a:endParaRPr sz="1800" b="0" kern="1200" dirty="0">
                        <a:solidFill>
                          <a:schemeClr val="tx1"/>
                        </a:solidFill>
                        <a:latin typeface="+mn-lt"/>
                        <a:ea typeface="+mn-ea"/>
                        <a:cs typeface="+mn-cs"/>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Bef>
                          <a:spcPts val="1800"/>
                        </a:spcBef>
                        <a:defRPr sz="1800"/>
                      </a:pPr>
                      <a:r>
                        <a:rPr lang="fr-FR" sz="1800" b="0" kern="1200" dirty="0">
                          <a:solidFill>
                            <a:schemeClr val="tx1"/>
                          </a:solidFill>
                          <a:latin typeface="+mn-lt"/>
                          <a:ea typeface="+mn-ea"/>
                          <a:cs typeface="+mn-cs"/>
                        </a:rPr>
                        <a:t>65</a:t>
                      </a:r>
                      <a:endParaRPr sz="1800" b="0" kern="1200" dirty="0">
                        <a:solidFill>
                          <a:schemeClr val="tx1"/>
                        </a:solidFill>
                        <a:latin typeface="+mn-lt"/>
                        <a:ea typeface="+mn-ea"/>
                        <a:cs typeface="+mn-cs"/>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6397119"/>
                  </a:ext>
                </a:extLst>
              </a:tr>
              <a:tr h="342900">
                <a:tc>
                  <a:txBody>
                    <a:bodyPr/>
                    <a:lstStyle/>
                    <a:p>
                      <a:pPr marL="0" algn="l" defTabSz="914400" rtl="0" eaLnBrk="1" latinLnBrk="0" hangingPunct="1">
                        <a:lnSpc>
                          <a:spcPct val="100000"/>
                        </a:lnSpc>
                        <a:spcBef>
                          <a:spcPts val="1800"/>
                        </a:spcBef>
                        <a:defRPr sz="1800"/>
                      </a:pPr>
                      <a:r>
                        <a:rPr lang="fr-FR" sz="1800" b="0" kern="1200" dirty="0">
                          <a:solidFill>
                            <a:schemeClr val="tx1"/>
                          </a:solidFill>
                          <a:latin typeface="+mn-lt"/>
                          <a:ea typeface="+mn-ea"/>
                          <a:cs typeface="+mn-cs"/>
                        </a:rPr>
                        <a:t>Péril </a:t>
                      </a:r>
                      <a:r>
                        <a:rPr lang="fr-FR" sz="1800" b="0" kern="1200" dirty="0" err="1">
                          <a:solidFill>
                            <a:schemeClr val="tx1"/>
                          </a:solidFill>
                          <a:latin typeface="+mn-lt"/>
                          <a:ea typeface="+mn-ea"/>
                          <a:cs typeface="+mn-cs"/>
                        </a:rPr>
                        <a:t>Bresnu</a:t>
                      </a:r>
                      <a:endParaRPr sz="1800" b="0" kern="1200" dirty="0">
                        <a:solidFill>
                          <a:schemeClr val="tx1"/>
                        </a:solidFill>
                        <a:latin typeface="+mn-lt"/>
                        <a:ea typeface="+mn-ea"/>
                        <a:cs typeface="+mn-cs"/>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kern="1200" dirty="0">
                          <a:solidFill>
                            <a:schemeClr val="tx1"/>
                          </a:solidFill>
                          <a:latin typeface="+mn-lt"/>
                          <a:ea typeface="+mn-ea"/>
                          <a:cs typeface="+mn-cs"/>
                        </a:rPr>
                        <a:t>204</a:t>
                      </a:r>
                      <a:endParaRPr sz="1800" b="0" kern="1200" dirty="0">
                        <a:solidFill>
                          <a:schemeClr val="tx1"/>
                        </a:solidFill>
                        <a:latin typeface="+mn-lt"/>
                        <a:ea typeface="+mn-ea"/>
                        <a:cs typeface="+mn-cs"/>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kern="1200" dirty="0">
                          <a:solidFill>
                            <a:schemeClr val="tx1"/>
                          </a:solidFill>
                          <a:latin typeface="+mn-lt"/>
                          <a:ea typeface="+mn-ea"/>
                          <a:cs typeface="+mn-cs"/>
                        </a:rPr>
                        <a:t>0</a:t>
                      </a:r>
                      <a:endParaRPr sz="1800" b="0" kern="1200" dirty="0">
                        <a:solidFill>
                          <a:schemeClr val="tx1"/>
                        </a:solidFill>
                        <a:latin typeface="+mn-lt"/>
                        <a:ea typeface="+mn-ea"/>
                        <a:cs typeface="+mn-cs"/>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3553705"/>
                  </a:ext>
                </a:extLst>
              </a:tr>
              <a:tr h="342900">
                <a:tc>
                  <a:txBody>
                    <a:bodyPr/>
                    <a:lstStyle/>
                    <a:p>
                      <a:pPr marL="0" algn="l" defTabSz="914400" rtl="0" eaLnBrk="1" latinLnBrk="0" hangingPunct="1">
                        <a:lnSpc>
                          <a:spcPct val="100000"/>
                        </a:lnSpc>
                        <a:spcBef>
                          <a:spcPts val="1800"/>
                        </a:spcBef>
                        <a:defRPr sz="1800"/>
                      </a:pPr>
                      <a:r>
                        <a:rPr lang="fr-FR" sz="1800" b="0" kern="1200" dirty="0">
                          <a:solidFill>
                            <a:schemeClr val="tx1"/>
                          </a:solidFill>
                          <a:latin typeface="+mn-lt"/>
                          <a:ea typeface="+mn-ea"/>
                          <a:cs typeface="+mn-cs"/>
                        </a:rPr>
                        <a:t>Autres recettes</a:t>
                      </a:r>
                      <a:endParaRPr sz="1800" b="0" kern="1200" dirty="0">
                        <a:solidFill>
                          <a:schemeClr val="tx1"/>
                        </a:solidFill>
                        <a:latin typeface="+mn-lt"/>
                        <a:ea typeface="+mn-ea"/>
                        <a:cs typeface="+mn-cs"/>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kern="1200" dirty="0">
                          <a:solidFill>
                            <a:schemeClr val="tx1"/>
                          </a:solidFill>
                          <a:latin typeface="+mn-lt"/>
                          <a:ea typeface="+mn-ea"/>
                          <a:cs typeface="+mn-cs"/>
                        </a:rPr>
                        <a:t>11</a:t>
                      </a:r>
                      <a:endParaRPr sz="1800" b="0" kern="1200" dirty="0">
                        <a:solidFill>
                          <a:schemeClr val="tx1"/>
                        </a:solidFill>
                        <a:latin typeface="+mn-lt"/>
                        <a:ea typeface="+mn-ea"/>
                        <a:cs typeface="+mn-cs"/>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1800" b="0" kern="1200" dirty="0">
                          <a:solidFill>
                            <a:schemeClr val="tx1"/>
                          </a:solidFill>
                          <a:latin typeface="+mn-lt"/>
                          <a:ea typeface="+mn-ea"/>
                          <a:cs typeface="+mn-cs"/>
                        </a:rPr>
                        <a:t>20</a:t>
                      </a:r>
                      <a:endParaRPr sz="1800" b="0" kern="1200" dirty="0">
                        <a:solidFill>
                          <a:schemeClr val="tx1"/>
                        </a:solidFill>
                        <a:latin typeface="+mn-lt"/>
                        <a:ea typeface="+mn-ea"/>
                        <a:cs typeface="+mn-cs"/>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373693"/>
                  </a:ext>
                </a:extLst>
              </a:tr>
              <a:tr h="342900">
                <a:tc>
                  <a:txBody>
                    <a:bodyPr/>
                    <a:lstStyle/>
                    <a:p>
                      <a:pPr algn="l">
                        <a:lnSpc>
                          <a:spcPct val="100000"/>
                        </a:lnSpc>
                        <a:spcBef>
                          <a:spcPts val="1800"/>
                        </a:spcBef>
                        <a:defRPr sz="1800"/>
                      </a:pPr>
                      <a:r>
                        <a:rPr lang="fr-FR" sz="2400" b="1" dirty="0">
                          <a:solidFill>
                            <a:schemeClr val="tx1"/>
                          </a:solidFill>
                        </a:rPr>
                        <a:t>TOTAL </a:t>
                      </a:r>
                      <a:endParaRPr sz="1600" b="1" dirty="0">
                        <a:solidFill>
                          <a:schemeClr val="tx1"/>
                        </a:solidFill>
                      </a:endParaRPr>
                    </a:p>
                  </a:txBody>
                  <a:tcPr marL="1440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2400" b="1" dirty="0">
                          <a:solidFill>
                            <a:schemeClr val="tx1"/>
                          </a:solidFill>
                        </a:rPr>
                        <a:t>4 854</a:t>
                      </a:r>
                      <a:endParaRPr sz="2400" b="1"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800"/>
                        </a:spcBef>
                        <a:defRPr sz="1800"/>
                      </a:pPr>
                      <a:r>
                        <a:rPr lang="fr-FR" sz="2400" b="1" dirty="0">
                          <a:solidFill>
                            <a:schemeClr val="tx1"/>
                          </a:solidFill>
                        </a:rPr>
                        <a:t>3 323</a:t>
                      </a:r>
                      <a:endParaRPr sz="2400" b="1" dirty="0">
                        <a:solidFill>
                          <a:schemeClr val="tx1"/>
                        </a:solidFill>
                      </a:endParaRPr>
                    </a:p>
                  </a:txBody>
                  <a:tcPr marL="12700" marR="12700" marT="12700" marB="12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11057"/>
                  </a:ext>
                </a:extLst>
              </a:tr>
            </a:tbl>
          </a:graphicData>
        </a:graphic>
      </p:graphicFrame>
      <p:sp>
        <p:nvSpPr>
          <p:cNvPr id="4" name="RECETTES DE FONCTIONNEMENT">
            <a:extLst>
              <a:ext uri="{FF2B5EF4-FFF2-40B4-BE49-F238E27FC236}">
                <a16:creationId xmlns:a16="http://schemas.microsoft.com/office/drawing/2014/main" id="{9B1DF436-2683-C66D-3710-707FCD030BA4}"/>
              </a:ext>
            </a:extLst>
          </p:cNvPr>
          <p:cNvSpPr txBox="1"/>
          <p:nvPr/>
        </p:nvSpPr>
        <p:spPr>
          <a:xfrm>
            <a:off x="824229" y="111275"/>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RECETTES</a:t>
            </a:r>
            <a:r>
              <a:rPr lang="fr-FR" sz="2800" dirty="0">
                <a:solidFill>
                  <a:srgbClr val="FFFFFF"/>
                </a:solidFill>
              </a:rPr>
              <a:t> D’INVESTISSEMENT</a:t>
            </a:r>
          </a:p>
        </p:txBody>
      </p:sp>
      <p:pic>
        <p:nvPicPr>
          <p:cNvPr id="5" name="image1.png" descr="image1.png">
            <a:extLst>
              <a:ext uri="{FF2B5EF4-FFF2-40B4-BE49-F238E27FC236}">
                <a16:creationId xmlns:a16="http://schemas.microsoft.com/office/drawing/2014/main" id="{1A1F5E3A-DF37-0ADE-1916-B19200EB7CB0}"/>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2" name="Groupe 11"/>
          <p:cNvGrpSpPr/>
          <p:nvPr/>
        </p:nvGrpSpPr>
        <p:grpSpPr>
          <a:xfrm>
            <a:off x="110026" y="102500"/>
            <a:ext cx="635725" cy="584777"/>
            <a:chOff x="1051559" y="2805483"/>
            <a:chExt cx="762000" cy="710358"/>
          </a:xfrm>
          <a:solidFill>
            <a:srgbClr val="70AE47"/>
          </a:solidFill>
        </p:grpSpPr>
        <p:sp>
          <p:nvSpPr>
            <p:cNvPr id="13" name="Rectangle 12"/>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92957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RINCIPAUX TRAVAUX INSCRITS"/>
          <p:cNvSpPr txBox="1"/>
          <p:nvPr/>
        </p:nvSpPr>
        <p:spPr>
          <a:xfrm>
            <a:off x="1850810" y="907081"/>
            <a:ext cx="6502080"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rgbClr val="EF6430"/>
                </a:solidFill>
              </a:defRPr>
            </a:lvl1pPr>
          </a:lstStyle>
          <a:p>
            <a:r>
              <a:rPr lang="fr-FR" sz="2800" dirty="0">
                <a:solidFill>
                  <a:schemeClr val="tx1"/>
                </a:solidFill>
              </a:rPr>
              <a:t>RESTES À RÉALISER 2025 sur 2026 : 2,3 M€</a:t>
            </a:r>
            <a:endParaRPr sz="2800" dirty="0">
              <a:solidFill>
                <a:schemeClr val="tx1"/>
              </a:solidFill>
            </a:endParaRPr>
          </a:p>
        </p:txBody>
      </p:sp>
      <p:sp>
        <p:nvSpPr>
          <p:cNvPr id="420" name="Rectangle 18"/>
          <p:cNvSpPr txBox="1"/>
          <p:nvPr/>
        </p:nvSpPr>
        <p:spPr>
          <a:xfrm>
            <a:off x="1665449" y="1427718"/>
            <a:ext cx="9304647" cy="38164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buSzPct val="100000"/>
              <a:defRPr>
                <a:solidFill>
                  <a:schemeClr val="accent1">
                    <a:hueOff val="114395"/>
                    <a:lumOff val="-24975"/>
                  </a:schemeClr>
                </a:solidFill>
              </a:defRPr>
            </a:pPr>
            <a:r>
              <a:rPr lang="fr-FR" sz="1600" u="sng" dirty="0">
                <a:solidFill>
                  <a:schemeClr val="tx1">
                    <a:lumMod val="95000"/>
                    <a:lumOff val="5000"/>
                  </a:schemeClr>
                </a:solidFill>
              </a:rPr>
              <a:t>Dont reports principaux</a:t>
            </a:r>
          </a:p>
          <a:p>
            <a:pPr algn="ctr">
              <a:buSzPct val="100000"/>
              <a:defRPr>
                <a:solidFill>
                  <a:schemeClr val="accent1">
                    <a:hueOff val="114395"/>
                    <a:lumOff val="-24975"/>
                  </a:schemeClr>
                </a:solidFill>
              </a:defRPr>
            </a:pPr>
            <a:endParaRPr lang="fr-FR" sz="1000" u="sng" dirty="0">
              <a:solidFill>
                <a:schemeClr val="tx1">
                  <a:lumMod val="95000"/>
                  <a:lumOff val="5000"/>
                </a:schemeClr>
              </a:solidFill>
            </a:endParaRP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1,223 M€ </a:t>
            </a:r>
            <a:r>
              <a:rPr lang="fr-FR" sz="1600" kern="0" dirty="0">
                <a:solidFill>
                  <a:srgbClr val="000000"/>
                </a:solidFill>
                <a:cs typeface="Calibri"/>
                <a:sym typeface="Calibri"/>
              </a:rPr>
              <a:t>Acquisitions foncières (parcelles BI57 994 K€ [Sports en Rives de Seine], + frais évictions 236 K€)</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183 K€ </a:t>
            </a:r>
            <a:r>
              <a:rPr lang="fr-FR" sz="1600" kern="0" dirty="0">
                <a:solidFill>
                  <a:srgbClr val="000000"/>
                </a:solidFill>
                <a:cs typeface="Calibri"/>
                <a:sym typeface="Calibri"/>
              </a:rPr>
              <a:t>Piste cyclable et travaux enfouissement rue de la pâture</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125 K€ </a:t>
            </a:r>
            <a:r>
              <a:rPr lang="fr-FR" sz="1600" kern="0" dirty="0">
                <a:solidFill>
                  <a:srgbClr val="000000"/>
                </a:solidFill>
                <a:cs typeface="Calibri"/>
                <a:sym typeface="Calibri"/>
              </a:rPr>
              <a:t>Autres bâtiments publics</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124 K€ </a:t>
            </a:r>
            <a:r>
              <a:rPr lang="fr-FR" sz="1600" kern="0" dirty="0">
                <a:solidFill>
                  <a:srgbClr val="000000"/>
                </a:solidFill>
                <a:cs typeface="Calibri"/>
                <a:sym typeface="Calibri"/>
              </a:rPr>
              <a:t>Bâtiments scolaires et crèches</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96 K€ </a:t>
            </a:r>
            <a:r>
              <a:rPr lang="fr-FR" sz="1600" kern="0" dirty="0">
                <a:solidFill>
                  <a:srgbClr val="000000"/>
                </a:solidFill>
                <a:cs typeface="Calibri"/>
                <a:sym typeface="Calibri"/>
              </a:rPr>
              <a:t>Reliquat travaux parc paysager </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94 K€ </a:t>
            </a:r>
            <a:r>
              <a:rPr lang="fr-FR" sz="1600" kern="0" dirty="0">
                <a:solidFill>
                  <a:srgbClr val="000000"/>
                </a:solidFill>
                <a:cs typeface="Calibri"/>
                <a:sym typeface="Calibri"/>
              </a:rPr>
              <a:t>Etudes opération Ardente, Pierrots et médiathèque</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66 K€ </a:t>
            </a:r>
            <a:r>
              <a:rPr lang="fr-FR" sz="1600" kern="0" dirty="0">
                <a:solidFill>
                  <a:srgbClr val="000000"/>
                </a:solidFill>
                <a:cs typeface="Calibri"/>
                <a:sym typeface="Calibri"/>
              </a:rPr>
              <a:t>Eclairage public</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55 K€ </a:t>
            </a:r>
            <a:r>
              <a:rPr lang="fr-FR" sz="1600" kern="0" dirty="0">
                <a:solidFill>
                  <a:srgbClr val="000000"/>
                </a:solidFill>
                <a:cs typeface="Calibri"/>
                <a:sym typeface="Calibri"/>
              </a:rPr>
              <a:t>Travaux dans les gymnase (hors opération Ardente)</a:t>
            </a:r>
          </a:p>
          <a:p>
            <a:pPr marL="285750" lvl="0" indent="-285750" algn="just" defTabSz="457200" hangingPunct="0">
              <a:lnSpc>
                <a:spcPct val="150000"/>
              </a:lnSpc>
              <a:buSzPct val="100000"/>
              <a:buFontTx/>
              <a:buChar char="➔"/>
              <a:defRPr>
                <a:solidFill>
                  <a:srgbClr val="00A2FF">
                    <a:hueOff val="114395"/>
                    <a:lumOff val="-24975"/>
                  </a:srgbClr>
                </a:solidFill>
              </a:defRPr>
            </a:pPr>
            <a:r>
              <a:rPr lang="fr-FR" sz="1600" b="1" kern="0" dirty="0">
                <a:solidFill>
                  <a:srgbClr val="000000"/>
                </a:solidFill>
                <a:cs typeface="Calibri"/>
                <a:sym typeface="Calibri"/>
              </a:rPr>
              <a:t>50 K€</a:t>
            </a:r>
            <a:r>
              <a:rPr lang="fr-FR" sz="1600" kern="0" dirty="0">
                <a:solidFill>
                  <a:srgbClr val="000000"/>
                </a:solidFill>
                <a:cs typeface="Calibri"/>
                <a:sym typeface="Calibri"/>
              </a:rPr>
              <a:t> Travaux de voirie</a:t>
            </a:r>
          </a:p>
        </p:txBody>
      </p:sp>
      <p:sp>
        <p:nvSpPr>
          <p:cNvPr id="2" name="Espace réservé du numéro de diapositive 1">
            <a:extLst>
              <a:ext uri="{FF2B5EF4-FFF2-40B4-BE49-F238E27FC236}">
                <a16:creationId xmlns:a16="http://schemas.microsoft.com/office/drawing/2014/main" id="{5D98EDBE-8BFE-8D47-B721-5B68C040FE1D}"/>
              </a:ext>
            </a:extLst>
          </p:cNvPr>
          <p:cNvSpPr>
            <a:spLocks noGrp="1"/>
          </p:cNvSpPr>
          <p:nvPr>
            <p:ph type="sldNum" sz="quarter" idx="12"/>
          </p:nvPr>
        </p:nvSpPr>
        <p:spPr/>
        <p:txBody>
          <a:bodyPr/>
          <a:lstStyle/>
          <a:p>
            <a:fld id="{D693EDBF-93A8-9E42-A379-838B397A5D0C}" type="slidenum">
              <a:rPr lang="fr-FR" smtClean="0"/>
              <a:t>28</a:t>
            </a:fld>
            <a:endParaRPr lang="fr-FR"/>
          </a:p>
        </p:txBody>
      </p:sp>
      <p:sp>
        <p:nvSpPr>
          <p:cNvPr id="3" name="RECETTES DE FONCTIONNEMENT">
            <a:extLst>
              <a:ext uri="{FF2B5EF4-FFF2-40B4-BE49-F238E27FC236}">
                <a16:creationId xmlns:a16="http://schemas.microsoft.com/office/drawing/2014/main" id="{FA6AF0DC-264A-FDB8-9D39-9042295D735D}"/>
              </a:ext>
            </a:extLst>
          </p:cNvPr>
          <p:cNvSpPr txBox="1"/>
          <p:nvPr/>
        </p:nvSpPr>
        <p:spPr>
          <a:xfrm>
            <a:off x="824228" y="102500"/>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DÉPENSES</a:t>
            </a:r>
            <a:r>
              <a:rPr lang="fr-FR" sz="2800" dirty="0">
                <a:solidFill>
                  <a:srgbClr val="FFFFFF"/>
                </a:solidFill>
              </a:rPr>
              <a:t> D’INVESTISSEMENT</a:t>
            </a:r>
          </a:p>
        </p:txBody>
      </p:sp>
      <p:pic>
        <p:nvPicPr>
          <p:cNvPr id="4" name="image1.png" descr="image1.png">
            <a:extLst>
              <a:ext uri="{FF2B5EF4-FFF2-40B4-BE49-F238E27FC236}">
                <a16:creationId xmlns:a16="http://schemas.microsoft.com/office/drawing/2014/main" id="{F3EE9EB6-360D-C7A1-F79B-02FE6E17C8EE}"/>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0" name="Groupe 9"/>
          <p:cNvGrpSpPr/>
          <p:nvPr/>
        </p:nvGrpSpPr>
        <p:grpSpPr>
          <a:xfrm>
            <a:off x="110026" y="102500"/>
            <a:ext cx="635725" cy="584777"/>
            <a:chOff x="1051559" y="2805483"/>
            <a:chExt cx="762000" cy="710358"/>
          </a:xfrm>
          <a:solidFill>
            <a:srgbClr val="70AE47"/>
          </a:solidFill>
        </p:grpSpPr>
        <p:sp>
          <p:nvSpPr>
            <p:cNvPr id="11" name="Rectangle 10"/>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4242577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png" descr="image1.png">
            <a:extLst>
              <a:ext uri="{FF2B5EF4-FFF2-40B4-BE49-F238E27FC236}">
                <a16:creationId xmlns:a16="http://schemas.microsoft.com/office/drawing/2014/main" id="{8EAF8C34-2D6C-7F03-DFF3-61B50E85B0F3}"/>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sp>
        <p:nvSpPr>
          <p:cNvPr id="419" name="PRINCIPAUX TRAVAUX INSCRITS"/>
          <p:cNvSpPr txBox="1"/>
          <p:nvPr/>
        </p:nvSpPr>
        <p:spPr>
          <a:xfrm>
            <a:off x="1306392" y="651160"/>
            <a:ext cx="6156292"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500" b="1">
                <a:solidFill>
                  <a:srgbClr val="EF6430"/>
                </a:solidFill>
              </a:defRPr>
            </a:lvl1pPr>
          </a:lstStyle>
          <a:p>
            <a:r>
              <a:rPr lang="fr-FR" sz="2400" dirty="0">
                <a:solidFill>
                  <a:schemeClr val="tx1"/>
                </a:solidFill>
              </a:rPr>
              <a:t>LES PRINCIPAUX PROJETS 2025 : 8,16 M€ </a:t>
            </a:r>
            <a:endParaRPr sz="2400" dirty="0">
              <a:solidFill>
                <a:schemeClr val="tx1"/>
              </a:solidFill>
            </a:endParaRPr>
          </a:p>
        </p:txBody>
      </p:sp>
      <p:sp>
        <p:nvSpPr>
          <p:cNvPr id="4" name="Espace réservé du numéro de diapositive 3">
            <a:extLst>
              <a:ext uri="{FF2B5EF4-FFF2-40B4-BE49-F238E27FC236}">
                <a16:creationId xmlns:a16="http://schemas.microsoft.com/office/drawing/2014/main" id="{1EF4B7BE-97B9-4145-B419-3B3686EC2459}"/>
              </a:ext>
            </a:extLst>
          </p:cNvPr>
          <p:cNvSpPr>
            <a:spLocks noGrp="1"/>
          </p:cNvSpPr>
          <p:nvPr>
            <p:ph type="sldNum" sz="quarter" idx="12"/>
          </p:nvPr>
        </p:nvSpPr>
        <p:spPr/>
        <p:txBody>
          <a:bodyPr/>
          <a:lstStyle/>
          <a:p>
            <a:fld id="{D693EDBF-93A8-9E42-A379-838B397A5D0C}" type="slidenum">
              <a:rPr lang="fr-FR" smtClean="0"/>
              <a:t>29</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511897265"/>
              </p:ext>
            </p:extLst>
          </p:nvPr>
        </p:nvGraphicFramePr>
        <p:xfrm>
          <a:off x="863969" y="1227160"/>
          <a:ext cx="10464062" cy="4532926"/>
        </p:xfrm>
        <a:graphic>
          <a:graphicData uri="http://schemas.openxmlformats.org/drawingml/2006/table">
            <a:tbl>
              <a:tblPr/>
              <a:tblGrid>
                <a:gridCol w="1932237">
                  <a:extLst>
                    <a:ext uri="{9D8B030D-6E8A-4147-A177-3AD203B41FA5}">
                      <a16:colId xmlns:a16="http://schemas.microsoft.com/office/drawing/2014/main" val="2153598656"/>
                    </a:ext>
                  </a:extLst>
                </a:gridCol>
                <a:gridCol w="6987874">
                  <a:extLst>
                    <a:ext uri="{9D8B030D-6E8A-4147-A177-3AD203B41FA5}">
                      <a16:colId xmlns:a16="http://schemas.microsoft.com/office/drawing/2014/main" val="1574602020"/>
                    </a:ext>
                  </a:extLst>
                </a:gridCol>
                <a:gridCol w="1543951">
                  <a:extLst>
                    <a:ext uri="{9D8B030D-6E8A-4147-A177-3AD203B41FA5}">
                      <a16:colId xmlns:a16="http://schemas.microsoft.com/office/drawing/2014/main" val="3897426416"/>
                    </a:ext>
                  </a:extLst>
                </a:gridCol>
              </a:tblGrid>
              <a:tr h="408086">
                <a:tc>
                  <a:txBody>
                    <a:bodyPr/>
                    <a:lstStyle/>
                    <a:p>
                      <a:pPr algn="ctr" fontAlgn="ctr"/>
                      <a:r>
                        <a:rPr lang="fr-FR" sz="1600" b="1" i="0" u="none" strike="noStrike" dirty="0">
                          <a:solidFill>
                            <a:schemeClr val="bg1"/>
                          </a:solidFill>
                          <a:effectLst/>
                          <a:latin typeface="Calibri" panose="020F0502020204030204" pitchFamily="34" charset="0"/>
                        </a:rPr>
                        <a:t>Opérations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6AB3"/>
                    </a:solidFill>
                  </a:tcPr>
                </a:tc>
                <a:tc>
                  <a:txBody>
                    <a:bodyPr/>
                    <a:lstStyle/>
                    <a:p>
                      <a:pPr algn="ctr" fontAlgn="ctr"/>
                      <a:r>
                        <a:rPr lang="fr-FR" sz="1600" b="1" i="0" u="none" strike="noStrike" dirty="0">
                          <a:solidFill>
                            <a:schemeClr val="bg1"/>
                          </a:solidFill>
                          <a:effectLst/>
                          <a:latin typeface="Calibri" panose="020F0502020204030204" pitchFamily="34" charset="0"/>
                        </a:rPr>
                        <a:t>Nature des dépenses</a:t>
                      </a:r>
                    </a:p>
                  </a:txBody>
                  <a:tcPr marL="9525"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6AB3"/>
                    </a:solidFill>
                  </a:tcPr>
                </a:tc>
                <a:tc>
                  <a:txBody>
                    <a:bodyPr/>
                    <a:lstStyle/>
                    <a:p>
                      <a:pPr algn="ctr" fontAlgn="ctr"/>
                      <a:r>
                        <a:rPr lang="fr-FR" sz="1600" b="1" i="0" u="none" strike="noStrike" dirty="0">
                          <a:solidFill>
                            <a:schemeClr val="bg1"/>
                          </a:solidFill>
                          <a:effectLst/>
                          <a:latin typeface="Calibri" panose="020F0502020204030204" pitchFamily="34" charset="0"/>
                        </a:rPr>
                        <a:t>Montant en K€</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16AB3"/>
                      </a:solidFill>
                      <a:prstDash val="solid"/>
                      <a:round/>
                      <a:headEnd type="none" w="med" len="med"/>
                      <a:tailEnd type="none" w="med" len="med"/>
                    </a:lnB>
                    <a:solidFill>
                      <a:srgbClr val="016AB3"/>
                    </a:solidFill>
                  </a:tcPr>
                </a:tc>
                <a:extLst>
                  <a:ext uri="{0D108BD9-81ED-4DB2-BD59-A6C34878D82A}">
                    <a16:rowId xmlns:a16="http://schemas.microsoft.com/office/drawing/2014/main" val="698794825"/>
                  </a:ext>
                </a:extLst>
              </a:tr>
              <a:tr h="398410">
                <a:tc>
                  <a:txBody>
                    <a:bodyPr/>
                    <a:lstStyle/>
                    <a:p>
                      <a:pPr algn="l" fontAlgn="ctr"/>
                      <a:r>
                        <a:rPr lang="fr-FR" sz="1200" b="1" i="0" u="none" strike="noStrike" dirty="0">
                          <a:solidFill>
                            <a:schemeClr val="tx1"/>
                          </a:solidFill>
                          <a:effectLst/>
                          <a:latin typeface="Calibri" panose="020F0502020204030204" pitchFamily="34" charset="0"/>
                        </a:rPr>
                        <a:t>PROJET ARDENTE ET MEDIATHEQUE</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Aménagement</a:t>
                      </a:r>
                      <a:r>
                        <a:rPr lang="fr-FR" sz="1400" b="0" i="0" u="none" strike="noStrike" kern="1200" baseline="0" dirty="0">
                          <a:solidFill>
                            <a:schemeClr val="tx1"/>
                          </a:solidFill>
                          <a:effectLst/>
                          <a:latin typeface="Calibri" panose="020F0502020204030204" pitchFamily="34" charset="0"/>
                          <a:ea typeface="+mn-ea"/>
                          <a:cs typeface="+mn-cs"/>
                        </a:rPr>
                        <a:t> et </a:t>
                      </a:r>
                      <a:r>
                        <a:rPr lang="fr-FR" sz="1400" b="0" i="0" u="none" strike="noStrike" kern="1200" dirty="0">
                          <a:solidFill>
                            <a:schemeClr val="tx1"/>
                          </a:solidFill>
                          <a:effectLst/>
                          <a:latin typeface="Calibri" panose="020F0502020204030204" pitchFamily="34" charset="0"/>
                          <a:ea typeface="+mn-ea"/>
                          <a:cs typeface="+mn-cs"/>
                        </a:rPr>
                        <a:t>travaux de l’opération Ardente</a:t>
                      </a: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4 847</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olid"/>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2708374281"/>
                  </a:ext>
                </a:extLst>
              </a:tr>
              <a:tr h="291490">
                <a:tc>
                  <a:txBody>
                    <a:bodyPr/>
                    <a:lstStyle/>
                    <a:p>
                      <a:pPr algn="l" fontAlgn="ctr"/>
                      <a:r>
                        <a:rPr lang="fr-FR" sz="1200" b="1" i="0" u="none" strike="noStrike" dirty="0">
                          <a:solidFill>
                            <a:schemeClr val="tx1"/>
                          </a:solidFill>
                          <a:effectLst/>
                          <a:latin typeface="Calibri" panose="020F0502020204030204" pitchFamily="34" charset="0"/>
                        </a:rPr>
                        <a:t>VIDEO</a:t>
                      </a:r>
                      <a:r>
                        <a:rPr lang="fr-FR" sz="1200" b="1" i="0" u="none" strike="noStrike" baseline="0" dirty="0">
                          <a:solidFill>
                            <a:schemeClr val="tx1"/>
                          </a:solidFill>
                          <a:effectLst/>
                          <a:latin typeface="Calibri" panose="020F0502020204030204" pitchFamily="34" charset="0"/>
                        </a:rPr>
                        <a:t> PROTECTION</a:t>
                      </a:r>
                      <a:endParaRPr lang="fr-FR" sz="1200" b="1" i="0" u="none" strike="noStrike" dirty="0">
                        <a:solidFill>
                          <a:schemeClr val="tx1"/>
                        </a:solidFill>
                        <a:effectLst/>
                        <a:latin typeface="Calibri" panose="020F0502020204030204" pitchFamily="34" charset="0"/>
                      </a:endParaRPr>
                    </a:p>
                  </a:txBody>
                  <a:tcPr marL="120962" marR="10668" marT="10668"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Etudes et installation vidéo protection phase 4</a:t>
                      </a:r>
                    </a:p>
                  </a:txBody>
                  <a:tcPr marL="120962" marR="10668" marT="10668"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484</a:t>
                      </a:r>
                    </a:p>
                  </a:txBody>
                  <a:tcPr marL="10668" marR="10668" marT="10668"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2639604800"/>
                  </a:ext>
                </a:extLst>
              </a:tr>
              <a:tr h="291490">
                <a:tc>
                  <a:txBody>
                    <a:bodyPr/>
                    <a:lstStyle/>
                    <a:p>
                      <a:pPr algn="l" fontAlgn="ctr"/>
                      <a:r>
                        <a:rPr lang="fr-FR" sz="1200" b="1" i="0" u="none" strike="noStrike" dirty="0">
                          <a:solidFill>
                            <a:schemeClr val="tx1"/>
                          </a:solidFill>
                          <a:effectLst/>
                          <a:latin typeface="Calibri" panose="020F0502020204030204" pitchFamily="34" charset="0"/>
                        </a:rPr>
                        <a:t>ECLAIRAGE</a:t>
                      </a:r>
                    </a:p>
                  </a:txBody>
                  <a:tcPr marL="120962" marR="10668" marT="10668"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3ème tranche modernisation de l'éclairage public (dont secteur caillebotte)</a:t>
                      </a:r>
                    </a:p>
                  </a:txBody>
                  <a:tcPr marL="120962" marR="10668" marT="10668"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459</a:t>
                      </a:r>
                    </a:p>
                  </a:txBody>
                  <a:tcPr marL="10668" marR="10668" marT="10668"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3048204444"/>
                  </a:ext>
                </a:extLst>
              </a:tr>
              <a:tr h="291490">
                <a:tc>
                  <a:txBody>
                    <a:bodyPr/>
                    <a:lstStyle/>
                    <a:p>
                      <a:pPr algn="l" fontAlgn="ctr"/>
                      <a:r>
                        <a:rPr lang="fr-FR" sz="1200" b="1" i="0" u="none" strike="noStrike" dirty="0">
                          <a:solidFill>
                            <a:schemeClr val="tx1"/>
                          </a:solidFill>
                          <a:effectLst/>
                          <a:latin typeface="Calibri" panose="020F0502020204030204" pitchFamily="34" charset="0"/>
                        </a:rPr>
                        <a:t>ROUTE DE SAINT-</a:t>
                      </a:r>
                      <a:r>
                        <a:rPr lang="fr-FR" sz="1200" b="1" i="0" u="none" strike="noStrike" baseline="0" dirty="0">
                          <a:solidFill>
                            <a:schemeClr val="tx1"/>
                          </a:solidFill>
                          <a:effectLst/>
                          <a:latin typeface="Calibri" panose="020F0502020204030204" pitchFamily="34" charset="0"/>
                        </a:rPr>
                        <a:t>GERMAIN</a:t>
                      </a:r>
                      <a:endParaRPr lang="fr-FR" sz="1200" b="1" i="0" u="none" strike="noStrike" dirty="0">
                        <a:solidFill>
                          <a:schemeClr val="tx1"/>
                        </a:solidFill>
                        <a:effectLst/>
                        <a:latin typeface="Calibri" panose="020F0502020204030204" pitchFamily="34" charset="0"/>
                      </a:endParaRP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Travaux d’enfouissement réseaux télécom et éclairage route de Saint-Germain</a:t>
                      </a: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325</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3031025643"/>
                  </a:ext>
                </a:extLst>
              </a:tr>
              <a:tr h="291490">
                <a:tc>
                  <a:txBody>
                    <a:bodyPr/>
                    <a:lstStyle/>
                    <a:p>
                      <a:pPr algn="l" fontAlgn="ctr"/>
                      <a:r>
                        <a:rPr lang="fr-FR" sz="1200" b="1" i="0" u="none" strike="noStrike" dirty="0">
                          <a:solidFill>
                            <a:schemeClr val="tx1"/>
                          </a:solidFill>
                          <a:effectLst/>
                          <a:latin typeface="Calibri" panose="020F0502020204030204" pitchFamily="34" charset="0"/>
                        </a:rPr>
                        <a:t>BATIMENTS SCOLAIRES</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Travaux dans les écoles, les crèches et les centres de loisirs (dont</a:t>
                      </a:r>
                      <a:r>
                        <a:rPr lang="fr-FR" sz="1400" b="0" i="0" u="none" strike="noStrike" kern="1200" baseline="0" dirty="0">
                          <a:solidFill>
                            <a:schemeClr val="tx1"/>
                          </a:solidFill>
                          <a:effectLst/>
                          <a:latin typeface="Calibri" panose="020F0502020204030204" pitchFamily="34" charset="0"/>
                          <a:ea typeface="+mn-ea"/>
                          <a:cs typeface="+mn-cs"/>
                        </a:rPr>
                        <a:t> remplacement canalisation Plants de </a:t>
                      </a:r>
                      <a:r>
                        <a:rPr lang="fr-FR" sz="1400" b="0" i="0" u="none" strike="noStrike" kern="1200" baseline="0" dirty="0" err="1">
                          <a:solidFill>
                            <a:schemeClr val="tx1"/>
                          </a:solidFill>
                          <a:effectLst/>
                          <a:latin typeface="Calibri" panose="020F0502020204030204" pitchFamily="34" charset="0"/>
                          <a:ea typeface="+mn-ea"/>
                          <a:cs typeface="+mn-cs"/>
                        </a:rPr>
                        <a:t>Catelaine</a:t>
                      </a:r>
                      <a:r>
                        <a:rPr lang="fr-FR" sz="1400" b="0" i="0" u="none" strike="noStrike" kern="1200" baseline="0" dirty="0">
                          <a:solidFill>
                            <a:schemeClr val="tx1"/>
                          </a:solidFill>
                          <a:effectLst/>
                          <a:latin typeface="Calibri" panose="020F0502020204030204" pitchFamily="34" charset="0"/>
                          <a:ea typeface="+mn-ea"/>
                          <a:cs typeface="+mn-cs"/>
                        </a:rPr>
                        <a:t>)</a:t>
                      </a:r>
                      <a:endParaRPr lang="fr-FR" sz="1400" b="0" i="0" u="none" strike="noStrike" kern="1200" dirty="0">
                        <a:solidFill>
                          <a:schemeClr val="tx1"/>
                        </a:solidFill>
                        <a:effectLst/>
                        <a:latin typeface="Calibri" panose="020F0502020204030204" pitchFamily="34" charset="0"/>
                        <a:ea typeface="+mn-ea"/>
                        <a:cs typeface="+mn-cs"/>
                      </a:endParaRP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273</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2939033006"/>
                  </a:ext>
                </a:extLst>
              </a:tr>
              <a:tr h="291490">
                <a:tc>
                  <a:txBody>
                    <a:bodyPr/>
                    <a:lstStyle/>
                    <a:p>
                      <a:pPr algn="l" fontAlgn="ctr"/>
                      <a:r>
                        <a:rPr lang="fr-FR" sz="1200" b="1" i="0" u="none" strike="noStrike" dirty="0">
                          <a:solidFill>
                            <a:schemeClr val="tx1"/>
                          </a:solidFill>
                          <a:effectLst/>
                          <a:latin typeface="Calibri" panose="020F0502020204030204" pitchFamily="34" charset="0"/>
                        </a:rPr>
                        <a:t>INFORMATIQUE</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Achats de matériel informatique et de licences</a:t>
                      </a: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230</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2344907412"/>
                  </a:ext>
                </a:extLst>
              </a:tr>
              <a:tr h="291490">
                <a:tc>
                  <a:txBody>
                    <a:bodyPr/>
                    <a:lstStyle/>
                    <a:p>
                      <a:pPr algn="l" fontAlgn="ctr"/>
                      <a:r>
                        <a:rPr lang="fr-FR" sz="1200" b="1" i="0" u="none" strike="noStrike" dirty="0">
                          <a:solidFill>
                            <a:schemeClr val="tx1"/>
                          </a:solidFill>
                          <a:effectLst/>
                          <a:latin typeface="Calibri" panose="020F0502020204030204" pitchFamily="34" charset="0"/>
                        </a:rPr>
                        <a:t>VOIRIE</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Enveloppe annuelle pour les imprévus</a:t>
                      </a: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200</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1399484268"/>
                  </a:ext>
                </a:extLst>
              </a:tr>
              <a:tr h="291490">
                <a:tc>
                  <a:txBody>
                    <a:bodyPr/>
                    <a:lstStyle/>
                    <a:p>
                      <a:pPr algn="l" fontAlgn="ctr"/>
                      <a:r>
                        <a:rPr lang="fr-FR" sz="1200" b="1" i="0" u="none" strike="noStrike" dirty="0">
                          <a:solidFill>
                            <a:schemeClr val="tx1"/>
                          </a:solidFill>
                          <a:effectLst/>
                          <a:latin typeface="Calibri" panose="020F0502020204030204" pitchFamily="34" charset="0"/>
                        </a:rPr>
                        <a:t>PARC PAYSAGER CARRIERES SAINT-DENIS</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Fin</a:t>
                      </a:r>
                      <a:r>
                        <a:rPr lang="fr-FR" sz="1400" b="0" i="0" u="none" strike="noStrike" kern="1200" baseline="0" dirty="0">
                          <a:solidFill>
                            <a:schemeClr val="tx1"/>
                          </a:solidFill>
                          <a:effectLst/>
                          <a:latin typeface="Calibri" panose="020F0502020204030204" pitchFamily="34" charset="0"/>
                          <a:ea typeface="+mn-ea"/>
                          <a:cs typeface="+mn-cs"/>
                        </a:rPr>
                        <a:t> des travaux</a:t>
                      </a:r>
                      <a:endParaRPr lang="fr-FR" sz="1400" b="0" i="0" u="none" strike="noStrike" kern="1200" dirty="0">
                        <a:solidFill>
                          <a:schemeClr val="tx1"/>
                        </a:solidFill>
                        <a:effectLst/>
                        <a:latin typeface="Calibri" panose="020F0502020204030204" pitchFamily="34" charset="0"/>
                        <a:ea typeface="+mn-ea"/>
                        <a:cs typeface="+mn-cs"/>
                      </a:endParaRP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136</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418057361"/>
                  </a:ext>
                </a:extLst>
              </a:tr>
              <a:tr h="291490">
                <a:tc>
                  <a:txBody>
                    <a:bodyPr/>
                    <a:lstStyle/>
                    <a:p>
                      <a:pPr algn="l" fontAlgn="ctr"/>
                      <a:r>
                        <a:rPr lang="fr-FR" sz="1200" b="1" i="0" u="none" strike="noStrike" dirty="0">
                          <a:solidFill>
                            <a:schemeClr val="tx1"/>
                          </a:solidFill>
                          <a:effectLst/>
                          <a:latin typeface="Calibri" panose="020F0502020204030204" pitchFamily="34" charset="0"/>
                        </a:rPr>
                        <a:t>BATIMENTS</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Travaux bâtiments publics</a:t>
                      </a:r>
                      <a:r>
                        <a:rPr lang="fr-FR" sz="1400" b="0" i="0" u="none" strike="noStrike" kern="1200" baseline="0" dirty="0">
                          <a:solidFill>
                            <a:schemeClr val="tx1"/>
                          </a:solidFill>
                          <a:effectLst/>
                          <a:latin typeface="Calibri" panose="020F0502020204030204" pitchFamily="34" charset="0"/>
                          <a:ea typeface="+mn-ea"/>
                          <a:cs typeface="+mn-cs"/>
                        </a:rPr>
                        <a:t> (CTM, ville, bâtiments culturels)</a:t>
                      </a:r>
                      <a:endParaRPr lang="fr-FR" sz="1400" b="0" i="0" u="none" strike="noStrike" kern="1200" dirty="0">
                        <a:solidFill>
                          <a:schemeClr val="tx1"/>
                        </a:solidFill>
                        <a:effectLst/>
                        <a:latin typeface="Calibri" panose="020F0502020204030204" pitchFamily="34" charset="0"/>
                        <a:ea typeface="+mn-ea"/>
                        <a:cs typeface="+mn-cs"/>
                      </a:endParaRP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132</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1972081617"/>
                  </a:ext>
                </a:extLst>
              </a:tr>
              <a:tr h="291490">
                <a:tc>
                  <a:txBody>
                    <a:bodyPr/>
                    <a:lstStyle/>
                    <a:p>
                      <a:pPr algn="l" fontAlgn="ctr"/>
                      <a:r>
                        <a:rPr lang="fr-FR" sz="1200" b="1" i="0" u="none" strike="noStrike" dirty="0">
                          <a:solidFill>
                            <a:schemeClr val="tx1"/>
                          </a:solidFill>
                          <a:effectLst/>
                          <a:latin typeface="Calibri" panose="020F0502020204030204" pitchFamily="34" charset="0"/>
                        </a:rPr>
                        <a:t>PLANTS</a:t>
                      </a:r>
                      <a:r>
                        <a:rPr lang="fr-FR" sz="1200" b="1" i="0" u="none" strike="noStrike" baseline="0" dirty="0">
                          <a:solidFill>
                            <a:schemeClr val="tx1"/>
                          </a:solidFill>
                          <a:effectLst/>
                          <a:latin typeface="Calibri" panose="020F0502020204030204" pitchFamily="34" charset="0"/>
                        </a:rPr>
                        <a:t> DE CATELAINE</a:t>
                      </a:r>
                      <a:endParaRPr lang="fr-FR" sz="1200" b="1" i="0" u="none" strike="noStrike" dirty="0">
                        <a:solidFill>
                          <a:schemeClr val="tx1"/>
                        </a:solidFill>
                        <a:effectLst/>
                        <a:latin typeface="Calibri" panose="020F0502020204030204" pitchFamily="34" charset="0"/>
                      </a:endParaRPr>
                    </a:p>
                  </a:txBody>
                  <a:tcPr marL="120962" marR="10668" marT="10668"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Réfection tuyauterie galvanisée</a:t>
                      </a:r>
                    </a:p>
                  </a:txBody>
                  <a:tcPr marL="120962" marR="10668" marT="10668"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100</a:t>
                      </a:r>
                    </a:p>
                  </a:txBody>
                  <a:tcPr marL="10668" marR="10668" marT="10668"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932274682"/>
                  </a:ext>
                </a:extLst>
              </a:tr>
              <a:tr h="291490">
                <a:tc>
                  <a:txBody>
                    <a:bodyPr/>
                    <a:lstStyle/>
                    <a:p>
                      <a:pPr algn="l" fontAlgn="ctr"/>
                      <a:r>
                        <a:rPr lang="fr-FR" sz="1200" b="1" i="0" u="none" strike="noStrike" dirty="0">
                          <a:solidFill>
                            <a:schemeClr val="tx1"/>
                          </a:solidFill>
                          <a:effectLst/>
                          <a:latin typeface="Calibri" panose="020F0502020204030204" pitchFamily="34" charset="0"/>
                        </a:rPr>
                        <a:t>PARC MAIRIE</a:t>
                      </a:r>
                    </a:p>
                  </a:txBody>
                  <a:tcPr marL="120962" marR="10668" marT="10668"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Aménagement paysager</a:t>
                      </a:r>
                    </a:p>
                  </a:txBody>
                  <a:tcPr marL="120962" marR="10668" marT="10668"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100</a:t>
                      </a:r>
                    </a:p>
                  </a:txBody>
                  <a:tcPr marL="10668" marR="10668" marT="10668"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4082826249"/>
                  </a:ext>
                </a:extLst>
              </a:tr>
              <a:tr h="291490">
                <a:tc>
                  <a:txBody>
                    <a:bodyPr/>
                    <a:lstStyle/>
                    <a:p>
                      <a:pPr algn="l" fontAlgn="ctr"/>
                      <a:r>
                        <a:rPr lang="fr-FR" sz="1200" b="1" i="0" u="none" strike="noStrike" dirty="0">
                          <a:solidFill>
                            <a:schemeClr val="tx1"/>
                          </a:solidFill>
                          <a:effectLst/>
                          <a:latin typeface="Calibri" panose="020F0502020204030204" pitchFamily="34" charset="0"/>
                        </a:rPr>
                        <a:t>URBANISME</a:t>
                      </a:r>
                    </a:p>
                  </a:txBody>
                  <a:tcPr marL="120962" marR="10668" marT="10668"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Acquisitions foncières</a:t>
                      </a:r>
                    </a:p>
                  </a:txBody>
                  <a:tcPr marL="120962" marR="10668" marT="10668"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98</a:t>
                      </a:r>
                    </a:p>
                  </a:txBody>
                  <a:tcPr marL="10668" marR="10668" marT="10668"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3618181722"/>
                  </a:ext>
                </a:extLst>
              </a:tr>
              <a:tr h="291490">
                <a:tc>
                  <a:txBody>
                    <a:bodyPr/>
                    <a:lstStyle/>
                    <a:p>
                      <a:pPr algn="l" fontAlgn="ctr"/>
                      <a:r>
                        <a:rPr lang="fr-FR" sz="1200" b="1" i="0" u="none" strike="noStrike" dirty="0">
                          <a:solidFill>
                            <a:schemeClr val="tx1"/>
                          </a:solidFill>
                          <a:effectLst/>
                          <a:latin typeface="Calibri" panose="020F0502020204030204" pitchFamily="34" charset="0"/>
                        </a:rPr>
                        <a:t>SPORTS</a:t>
                      </a:r>
                    </a:p>
                  </a:txBody>
                  <a:tcPr marL="72000" marR="9525" marT="9525" marB="0" anchor="ctr">
                    <a:lnL w="6350" cap="flat" cmpd="sng" algn="ctr">
                      <a:solidFill>
                        <a:srgbClr val="000000"/>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Travaux dans les gymnases (hors opération Ardente, Pierrots et médiathèque)</a:t>
                      </a:r>
                    </a:p>
                  </a:txBody>
                  <a:tcPr marL="72000" marR="9525" marT="9525" marB="0" anchor="ctr">
                    <a:lnL w="12700" cap="flat" cmpd="sng" algn="ctr">
                      <a:solidFill>
                        <a:srgbClr val="016AB3"/>
                      </a:solidFill>
                      <a:prstDash val="solid"/>
                      <a:round/>
                      <a:headEnd type="none" w="med" len="med"/>
                      <a:tailEnd type="none" w="med" len="med"/>
                    </a:lnL>
                    <a:lnR w="12700" cap="flat" cmpd="sng" algn="ctr">
                      <a:solidFill>
                        <a:srgbClr val="016AB3"/>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81</a:t>
                      </a:r>
                    </a:p>
                  </a:txBody>
                  <a:tcPr marL="9525" marR="9525" marT="9525" marB="0" anchor="ctr">
                    <a:lnL w="12700" cap="flat" cmpd="sng" algn="ctr">
                      <a:solidFill>
                        <a:srgbClr val="016AB3"/>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1851325803"/>
                  </a:ext>
                </a:extLst>
              </a:tr>
            </a:tbl>
          </a:graphicData>
        </a:graphic>
      </p:graphicFrame>
      <p:sp>
        <p:nvSpPr>
          <p:cNvPr id="2" name="RECETTES DE FONCTIONNEMENT">
            <a:extLst>
              <a:ext uri="{FF2B5EF4-FFF2-40B4-BE49-F238E27FC236}">
                <a16:creationId xmlns:a16="http://schemas.microsoft.com/office/drawing/2014/main" id="{AF44AB40-B433-8177-1F4C-BD8B095CB9DC}"/>
              </a:ext>
            </a:extLst>
          </p:cNvPr>
          <p:cNvSpPr txBox="1"/>
          <p:nvPr/>
        </p:nvSpPr>
        <p:spPr>
          <a:xfrm>
            <a:off x="824228" y="102500"/>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DÉPENSES</a:t>
            </a:r>
            <a:r>
              <a:rPr lang="fr-FR" sz="2800" dirty="0">
                <a:solidFill>
                  <a:srgbClr val="FFFFFF"/>
                </a:solidFill>
              </a:rPr>
              <a:t> D’INVESTISSEMENT</a:t>
            </a:r>
          </a:p>
        </p:txBody>
      </p:sp>
      <p:grpSp>
        <p:nvGrpSpPr>
          <p:cNvPr id="10" name="Groupe 9"/>
          <p:cNvGrpSpPr/>
          <p:nvPr/>
        </p:nvGrpSpPr>
        <p:grpSpPr>
          <a:xfrm>
            <a:off x="110026" y="102500"/>
            <a:ext cx="635725" cy="584777"/>
            <a:chOff x="1051559" y="2805483"/>
            <a:chExt cx="762000" cy="710358"/>
          </a:xfrm>
          <a:solidFill>
            <a:srgbClr val="70AE47"/>
          </a:solidFill>
        </p:grpSpPr>
        <p:sp>
          <p:nvSpPr>
            <p:cNvPr id="11" name="Rectangle 10"/>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34111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ETTES DE FONCTIONNEMENT"/>
          <p:cNvSpPr txBox="1"/>
          <p:nvPr/>
        </p:nvSpPr>
        <p:spPr>
          <a:xfrm>
            <a:off x="814321" y="131496"/>
            <a:ext cx="11234660" cy="535942"/>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b="1">
                <a:solidFill>
                  <a:srgbClr val="FF6600"/>
                </a:solidFill>
              </a:defRPr>
            </a:pPr>
            <a:r>
              <a:rPr sz="2800" dirty="0">
                <a:solidFill>
                  <a:schemeClr val="bg1"/>
                </a:solidFill>
              </a:rPr>
              <a:t>RECETTES</a:t>
            </a:r>
            <a:r>
              <a:rPr sz="2800" dirty="0">
                <a:solidFill>
                  <a:srgbClr val="FFFFFF"/>
                </a:solidFill>
              </a:rPr>
              <a:t> DE FONCTIONNEMENT</a:t>
            </a:r>
          </a:p>
        </p:txBody>
      </p:sp>
      <p:sp>
        <p:nvSpPr>
          <p:cNvPr id="5" name="Espace réservé du numéro de diapositive 4">
            <a:extLst>
              <a:ext uri="{FF2B5EF4-FFF2-40B4-BE49-F238E27FC236}">
                <a16:creationId xmlns:a16="http://schemas.microsoft.com/office/drawing/2014/main" id="{92A1D596-6C67-0541-8D79-D403CCFAC7D3}"/>
              </a:ext>
            </a:extLst>
          </p:cNvPr>
          <p:cNvSpPr>
            <a:spLocks noGrp="1"/>
          </p:cNvSpPr>
          <p:nvPr>
            <p:ph type="sldNum" sz="quarter" idx="12"/>
          </p:nvPr>
        </p:nvSpPr>
        <p:spPr/>
        <p:txBody>
          <a:bodyPr/>
          <a:lstStyle/>
          <a:p>
            <a:fld id="{D693EDBF-93A8-9E42-A379-838B397A5D0C}" type="slidenum">
              <a:rPr lang="fr-FR" smtClean="0"/>
              <a:t>3</a:t>
            </a:fld>
            <a:endParaRPr lang="fr-FR"/>
          </a:p>
        </p:txBody>
      </p:sp>
      <p:graphicFrame>
        <p:nvGraphicFramePr>
          <p:cNvPr id="3" name="Tableau 2">
            <a:extLst>
              <a:ext uri="{FF2B5EF4-FFF2-40B4-BE49-F238E27FC236}">
                <a16:creationId xmlns:a16="http://schemas.microsoft.com/office/drawing/2014/main" id="{5402C33D-65B2-8EA1-EB23-015B45E928C7}"/>
              </a:ext>
            </a:extLst>
          </p:cNvPr>
          <p:cNvGraphicFramePr>
            <a:graphicFrameLocks noGrp="1"/>
          </p:cNvGraphicFramePr>
          <p:nvPr>
            <p:extLst>
              <p:ext uri="{D42A27DB-BD31-4B8C-83A1-F6EECF244321}">
                <p14:modId xmlns:p14="http://schemas.microsoft.com/office/powerpoint/2010/main" val="986544722"/>
              </p:ext>
            </p:extLst>
          </p:nvPr>
        </p:nvGraphicFramePr>
        <p:xfrm>
          <a:off x="1472069" y="744911"/>
          <a:ext cx="5281679" cy="1197154"/>
        </p:xfrm>
        <a:graphic>
          <a:graphicData uri="http://schemas.openxmlformats.org/drawingml/2006/table">
            <a:tbl>
              <a:tblPr firstRow="1" bandRow="1">
                <a:tableStyleId>{5C22544A-7EE6-4342-B048-85BDC9FD1C3A}</a:tableStyleId>
              </a:tblPr>
              <a:tblGrid>
                <a:gridCol w="5281679">
                  <a:extLst>
                    <a:ext uri="{9D8B030D-6E8A-4147-A177-3AD203B41FA5}">
                      <a16:colId xmlns:a16="http://schemas.microsoft.com/office/drawing/2014/main" val="3413510155"/>
                    </a:ext>
                  </a:extLst>
                </a:gridCol>
              </a:tblGrid>
              <a:tr h="4656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sym typeface="Calibri"/>
                        </a:rPr>
                        <a:t>RECETTES RÉELLES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178742"/>
                  </a:ext>
                </a:extLst>
              </a:tr>
              <a:tr h="370840">
                <a:tc>
                  <a:txBody>
                    <a:bodyPr/>
                    <a:lstStyle/>
                    <a:p>
                      <a:pPr algn="ctr"/>
                      <a:r>
                        <a:rPr lang="fr-FR" sz="2400" b="1" dirty="0">
                          <a:solidFill>
                            <a:schemeClr val="tx1"/>
                          </a:solidFill>
                          <a:sym typeface="Calibri"/>
                        </a:rPr>
                        <a:t>22</a:t>
                      </a:r>
                      <a:r>
                        <a:rPr lang="fr-FR" sz="2400" b="1" baseline="0" dirty="0">
                          <a:solidFill>
                            <a:schemeClr val="tx1"/>
                          </a:solidFill>
                          <a:sym typeface="Calibri"/>
                        </a:rPr>
                        <a:t>,19</a:t>
                      </a:r>
                      <a:r>
                        <a:rPr lang="fr-FR" sz="2400" b="1" dirty="0">
                          <a:solidFill>
                            <a:schemeClr val="tx1"/>
                          </a:solidFill>
                          <a:sym typeface="Calibri"/>
                        </a:rPr>
                        <a:t> M€ </a:t>
                      </a:r>
                    </a:p>
                    <a:p>
                      <a:pPr algn="ctr"/>
                      <a:r>
                        <a:rPr lang="fr-FR" sz="1800" b="0" dirty="0">
                          <a:solidFill>
                            <a:schemeClr val="tx1"/>
                          </a:solidFill>
                          <a:sym typeface="Calibri"/>
                        </a:rPr>
                        <a:t>(soit + 2,14 % par</a:t>
                      </a:r>
                      <a:r>
                        <a:rPr lang="fr-FR" sz="1800" b="0" baseline="0" dirty="0">
                          <a:solidFill>
                            <a:schemeClr val="tx1"/>
                          </a:solidFill>
                          <a:sym typeface="Calibri"/>
                        </a:rPr>
                        <a:t> rapport à 2024)</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7322019"/>
                  </a:ext>
                </a:extLst>
              </a:tr>
            </a:tbl>
          </a:graphicData>
        </a:graphic>
      </p:graphicFrame>
      <p:graphicFrame>
        <p:nvGraphicFramePr>
          <p:cNvPr id="4" name="Tableau 3">
            <a:extLst>
              <a:ext uri="{FF2B5EF4-FFF2-40B4-BE49-F238E27FC236}">
                <a16:creationId xmlns:a16="http://schemas.microsoft.com/office/drawing/2014/main" id="{F560FFA4-1ACC-38B8-4F85-0803C916CC5F}"/>
              </a:ext>
            </a:extLst>
          </p:cNvPr>
          <p:cNvGraphicFramePr>
            <a:graphicFrameLocks noGrp="1"/>
          </p:cNvGraphicFramePr>
          <p:nvPr>
            <p:extLst>
              <p:ext uri="{D42A27DB-BD31-4B8C-83A1-F6EECF244321}">
                <p14:modId xmlns:p14="http://schemas.microsoft.com/office/powerpoint/2010/main" val="233152540"/>
              </p:ext>
            </p:extLst>
          </p:nvPr>
        </p:nvGraphicFramePr>
        <p:xfrm>
          <a:off x="7249665" y="744911"/>
          <a:ext cx="4799316" cy="5201993"/>
        </p:xfrm>
        <a:graphic>
          <a:graphicData uri="http://schemas.openxmlformats.org/drawingml/2006/table">
            <a:tbl>
              <a:tblPr firstRow="1" bandRow="1">
                <a:tableStyleId>{5C22544A-7EE6-4342-B048-85BDC9FD1C3A}</a:tableStyleId>
              </a:tblPr>
              <a:tblGrid>
                <a:gridCol w="2684967">
                  <a:extLst>
                    <a:ext uri="{9D8B030D-6E8A-4147-A177-3AD203B41FA5}">
                      <a16:colId xmlns:a16="http://schemas.microsoft.com/office/drawing/2014/main" val="2760579675"/>
                    </a:ext>
                  </a:extLst>
                </a:gridCol>
                <a:gridCol w="2114349">
                  <a:extLst>
                    <a:ext uri="{9D8B030D-6E8A-4147-A177-3AD203B41FA5}">
                      <a16:colId xmlns:a16="http://schemas.microsoft.com/office/drawing/2014/main" val="2208356267"/>
                    </a:ext>
                  </a:extLst>
                </a:gridCol>
              </a:tblGrid>
              <a:tr h="863195">
                <a:tc>
                  <a:txBody>
                    <a:bodyPr/>
                    <a:lstStyle/>
                    <a:p>
                      <a:pPr algn="ctr"/>
                      <a:r>
                        <a:rPr lang="fr-FR" dirty="0"/>
                        <a:t>Recettes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mn-lt"/>
                          <a:ea typeface="+mn-ea"/>
                          <a:cs typeface="+mn-cs"/>
                        </a:rPr>
                        <a:t>Poids dans le 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solidFill>
                          <a:effectLst/>
                          <a:uLnTx/>
                          <a:uFillTx/>
                          <a:latin typeface="+mn-lt"/>
                          <a:ea typeface="+mn-ea"/>
                          <a:cs typeface="+mn-cs"/>
                        </a:rPr>
                        <a:t>Base CA, recettes réelles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2394285"/>
                  </a:ext>
                </a:extLst>
              </a:tr>
              <a:tr h="359584">
                <a:tc>
                  <a:txBody>
                    <a:bodyPr/>
                    <a:lstStyle/>
                    <a:p>
                      <a:r>
                        <a:rPr lang="fr-FR" dirty="0">
                          <a:solidFill>
                            <a:schemeClr val="tx1">
                              <a:lumMod val="95000"/>
                              <a:lumOff val="5000"/>
                            </a:schemeClr>
                          </a:solidFill>
                        </a:rPr>
                        <a:t>Taxes foncières et taxe d'habitation résidences secondaires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0AE47"/>
                    </a:solidFill>
                  </a:tcPr>
                </a:tc>
                <a:tc>
                  <a:txBody>
                    <a:bodyPr/>
                    <a:lstStyle/>
                    <a:p>
                      <a:pPr algn="ctr"/>
                      <a:r>
                        <a:rPr lang="fr-FR" dirty="0">
                          <a:solidFill>
                            <a:schemeClr val="tx1">
                              <a:lumMod val="95000"/>
                              <a:lumOff val="5000"/>
                            </a:schemeClr>
                          </a:solidFill>
                        </a:rPr>
                        <a:t>10,47 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0AE47"/>
                    </a:solidFill>
                  </a:tcPr>
                </a:tc>
                <a:extLst>
                  <a:ext uri="{0D108BD9-81ED-4DB2-BD59-A6C34878D82A}">
                    <a16:rowId xmlns:a16="http://schemas.microsoft.com/office/drawing/2014/main" val="47511729"/>
                  </a:ext>
                </a:extLst>
              </a:tr>
              <a:tr h="3595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1">
                              <a:lumMod val="95000"/>
                              <a:lumOff val="5000"/>
                            </a:schemeClr>
                          </a:solidFill>
                          <a:effectLst/>
                          <a:uLnTx/>
                          <a:uFillTx/>
                          <a:latin typeface="+mn-lt"/>
                          <a:ea typeface="+mn-ea"/>
                          <a:cs typeface="+mn-cs"/>
                        </a:rPr>
                        <a:t>Attributions compensation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lumMod val="95000"/>
                              <a:lumOff val="5000"/>
                            </a:schemeClr>
                          </a:solidFill>
                        </a:rPr>
                        <a:t>4,16 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76697255"/>
                  </a:ext>
                </a:extLst>
              </a:tr>
              <a:tr h="3595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1">
                              <a:lumMod val="95000"/>
                              <a:lumOff val="5000"/>
                            </a:schemeClr>
                          </a:solidFill>
                          <a:effectLst/>
                          <a:uLnTx/>
                          <a:uFillTx/>
                          <a:latin typeface="+mn-lt"/>
                          <a:ea typeface="+mn-ea"/>
                          <a:cs typeface="+mn-cs"/>
                        </a:rPr>
                        <a:t>Produits des services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lumMod val="95000"/>
                              <a:lumOff val="5000"/>
                            </a:schemeClr>
                          </a:solidFill>
                        </a:rPr>
                        <a:t>2,81 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3189664839"/>
                  </a:ext>
                </a:extLst>
              </a:tr>
              <a:tr h="359584">
                <a:tc>
                  <a:txBody>
                    <a:bodyPr/>
                    <a:lstStyle/>
                    <a:p>
                      <a:r>
                        <a:rPr lang="fr-FR" dirty="0">
                          <a:solidFill>
                            <a:schemeClr val="tx1">
                              <a:lumMod val="95000"/>
                              <a:lumOff val="5000"/>
                            </a:schemeClr>
                          </a:solidFill>
                        </a:rPr>
                        <a:t>Dotations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7D31"/>
                    </a:solidFill>
                  </a:tcPr>
                </a:tc>
                <a:tc>
                  <a:txBody>
                    <a:bodyPr/>
                    <a:lstStyle/>
                    <a:p>
                      <a:pPr algn="ctr"/>
                      <a:r>
                        <a:rPr lang="fr-FR" dirty="0">
                          <a:solidFill>
                            <a:schemeClr val="tx1">
                              <a:lumMod val="95000"/>
                              <a:lumOff val="5000"/>
                            </a:schemeClr>
                          </a:solidFill>
                        </a:rPr>
                        <a:t>2,30 M€</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7D31"/>
                    </a:solidFill>
                  </a:tcPr>
                </a:tc>
                <a:extLst>
                  <a:ext uri="{0D108BD9-81ED-4DB2-BD59-A6C34878D82A}">
                    <a16:rowId xmlns:a16="http://schemas.microsoft.com/office/drawing/2014/main" val="158833233"/>
                  </a:ext>
                </a:extLst>
              </a:tr>
              <a:tr h="359584">
                <a:tc>
                  <a:txBody>
                    <a:bodyPr/>
                    <a:lstStyle/>
                    <a:p>
                      <a:r>
                        <a:rPr lang="fr-FR" dirty="0">
                          <a:solidFill>
                            <a:schemeClr val="tx1">
                              <a:lumMod val="95000"/>
                              <a:lumOff val="5000"/>
                            </a:schemeClr>
                          </a:solidFill>
                        </a:rPr>
                        <a:t>DMTO</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fr-FR" dirty="0">
                          <a:solidFill>
                            <a:schemeClr val="tx1">
                              <a:lumMod val="95000"/>
                              <a:lumOff val="5000"/>
                            </a:schemeClr>
                          </a:solidFill>
                        </a:rPr>
                        <a:t>988K€</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44230576"/>
                  </a:ext>
                </a:extLst>
              </a:tr>
              <a:tr h="348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95000"/>
                              <a:lumOff val="5000"/>
                            </a:schemeClr>
                          </a:solidFill>
                        </a:rPr>
                        <a:t>Autres recettes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pPr algn="ctr"/>
                      <a:r>
                        <a:rPr lang="fr-FR" dirty="0">
                          <a:solidFill>
                            <a:schemeClr val="tx1">
                              <a:lumMod val="95000"/>
                              <a:lumOff val="5000"/>
                            </a:schemeClr>
                          </a:solidFill>
                        </a:rPr>
                        <a:t>876 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1335502"/>
                  </a:ext>
                </a:extLst>
              </a:tr>
              <a:tr h="336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chemeClr val="tx1">
                              <a:lumMod val="95000"/>
                              <a:lumOff val="5000"/>
                            </a:schemeClr>
                          </a:solidFill>
                        </a:rPr>
                        <a:t>Dotation solidarité</a:t>
                      </a:r>
                      <a:r>
                        <a:rPr lang="fr-FR" b="0" baseline="0" dirty="0">
                          <a:solidFill>
                            <a:schemeClr val="tx1">
                              <a:lumMod val="95000"/>
                              <a:lumOff val="5000"/>
                            </a:schemeClr>
                          </a:solidFill>
                        </a:rPr>
                        <a:t> </a:t>
                      </a:r>
                      <a:endParaRPr lang="fr-FR" b="0" dirty="0">
                        <a:solidFill>
                          <a:schemeClr val="tx1">
                            <a:lumMod val="95000"/>
                            <a:lumOff val="5000"/>
                          </a:schemeClr>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99FF"/>
                    </a:solidFill>
                  </a:tcPr>
                </a:tc>
                <a:tc>
                  <a:txBody>
                    <a:bodyPr/>
                    <a:lstStyle/>
                    <a:p>
                      <a:pPr algn="ctr"/>
                      <a:r>
                        <a:rPr lang="fr-FR" dirty="0">
                          <a:solidFill>
                            <a:schemeClr val="tx1">
                              <a:lumMod val="95000"/>
                              <a:lumOff val="5000"/>
                            </a:schemeClr>
                          </a:solidFill>
                        </a:rPr>
                        <a:t>263 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99FF"/>
                    </a:solidFill>
                  </a:tcPr>
                </a:tc>
                <a:extLst>
                  <a:ext uri="{0D108BD9-81ED-4DB2-BD59-A6C34878D82A}">
                    <a16:rowId xmlns:a16="http://schemas.microsoft.com/office/drawing/2014/main" val="1128232786"/>
                  </a:ext>
                </a:extLst>
              </a:tr>
              <a:tr h="386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lumMod val="95000"/>
                              <a:lumOff val="5000"/>
                            </a:schemeClr>
                          </a:solidFill>
                        </a:rPr>
                        <a:t>Taxe</a:t>
                      </a:r>
                      <a:r>
                        <a:rPr lang="fr-FR" baseline="0" dirty="0">
                          <a:solidFill>
                            <a:schemeClr val="tx1">
                              <a:lumMod val="95000"/>
                              <a:lumOff val="5000"/>
                            </a:schemeClr>
                          </a:solidFill>
                        </a:rPr>
                        <a:t> électricité</a:t>
                      </a:r>
                      <a:endParaRPr lang="fr-FR"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FEFB4"/>
                    </a:solidFill>
                  </a:tcPr>
                </a:tc>
                <a:tc>
                  <a:txBody>
                    <a:bodyPr/>
                    <a:lstStyle/>
                    <a:p>
                      <a:pPr algn="ctr"/>
                      <a:r>
                        <a:rPr lang="fr-FR" b="0" dirty="0">
                          <a:solidFill>
                            <a:schemeClr val="tx1">
                              <a:lumMod val="95000"/>
                              <a:lumOff val="5000"/>
                            </a:schemeClr>
                          </a:solidFill>
                        </a:rPr>
                        <a:t>224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8FEFB4"/>
                    </a:solidFill>
                  </a:tcPr>
                </a:tc>
                <a:extLst>
                  <a:ext uri="{0D108BD9-81ED-4DB2-BD59-A6C34878D82A}">
                    <a16:rowId xmlns:a16="http://schemas.microsoft.com/office/drawing/2014/main" val="2649133823"/>
                  </a:ext>
                </a:extLst>
              </a:tr>
              <a:tr h="386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chemeClr val="tx1">
                              <a:lumMod val="95000"/>
                              <a:lumOff val="5000"/>
                            </a:schemeClr>
                          </a:solidFill>
                        </a:rPr>
                        <a:t>Produits</a:t>
                      </a:r>
                      <a:r>
                        <a:rPr lang="fr-FR" b="0" baseline="0" dirty="0">
                          <a:solidFill>
                            <a:schemeClr val="tx1">
                              <a:lumMod val="95000"/>
                              <a:lumOff val="5000"/>
                            </a:schemeClr>
                          </a:solidFill>
                        </a:rPr>
                        <a:t> financiers</a:t>
                      </a:r>
                      <a:endParaRPr lang="fr-FR"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fr-FR" b="0" dirty="0">
                          <a:solidFill>
                            <a:schemeClr val="tx1">
                              <a:lumMod val="95000"/>
                              <a:lumOff val="5000"/>
                            </a:schemeClr>
                          </a:solidFill>
                        </a:rPr>
                        <a:t>102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18223740"/>
                  </a:ext>
                </a:extLst>
              </a:tr>
              <a:tr h="386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chemeClr val="tx1">
                              <a:lumMod val="95000"/>
                              <a:lumOff val="5000"/>
                            </a:schemeClr>
                          </a:solidFill>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1" dirty="0">
                          <a:solidFill>
                            <a:schemeClr val="tx1">
                              <a:lumMod val="95000"/>
                              <a:lumOff val="5000"/>
                            </a:schemeClr>
                          </a:solidFill>
                        </a:rPr>
                        <a:t>22,19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4568591"/>
                  </a:ext>
                </a:extLst>
              </a:tr>
            </a:tbl>
          </a:graphicData>
        </a:graphic>
      </p:graphicFrame>
      <p:graphicFrame>
        <p:nvGraphicFramePr>
          <p:cNvPr id="6" name="Graphique 5">
            <a:extLst>
              <a:ext uri="{FF2B5EF4-FFF2-40B4-BE49-F238E27FC236}">
                <a16:creationId xmlns:a16="http://schemas.microsoft.com/office/drawing/2014/main" id="{70C18984-8E14-42A2-216A-6AC8212BCC77}"/>
              </a:ext>
            </a:extLst>
          </p:cNvPr>
          <p:cNvGraphicFramePr/>
          <p:nvPr>
            <p:extLst>
              <p:ext uri="{D42A27DB-BD31-4B8C-83A1-F6EECF244321}">
                <p14:modId xmlns:p14="http://schemas.microsoft.com/office/powerpoint/2010/main" val="3729037543"/>
              </p:ext>
            </p:extLst>
          </p:nvPr>
        </p:nvGraphicFramePr>
        <p:xfrm>
          <a:off x="68866" y="2002008"/>
          <a:ext cx="8088087" cy="3967814"/>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1.png" descr="image1.png">
            <a:extLst>
              <a:ext uri="{FF2B5EF4-FFF2-40B4-BE49-F238E27FC236}">
                <a16:creationId xmlns:a16="http://schemas.microsoft.com/office/drawing/2014/main" id="{39F15B27-C7F1-E07C-205D-0BBD50561FFF}"/>
              </a:ext>
            </a:extLst>
          </p:cNvPr>
          <p:cNvPicPr>
            <a:picLocks noChangeAspect="1"/>
          </p:cNvPicPr>
          <p:nvPr/>
        </p:nvPicPr>
        <p:blipFill>
          <a:blip r:embed="rId4"/>
          <a:stretch>
            <a:fillRect/>
          </a:stretch>
        </p:blipFill>
        <p:spPr>
          <a:xfrm>
            <a:off x="8759952" y="5969822"/>
            <a:ext cx="2210144" cy="773056"/>
          </a:xfrm>
          <a:prstGeom prst="rect">
            <a:avLst/>
          </a:prstGeom>
          <a:ln w="12700">
            <a:miter lim="400000"/>
          </a:ln>
        </p:spPr>
      </p:pic>
      <p:grpSp>
        <p:nvGrpSpPr>
          <p:cNvPr id="20" name="Groupe 19"/>
          <p:cNvGrpSpPr/>
          <p:nvPr/>
        </p:nvGrpSpPr>
        <p:grpSpPr>
          <a:xfrm>
            <a:off x="119405" y="106045"/>
            <a:ext cx="635725" cy="584775"/>
            <a:chOff x="1051559" y="2779972"/>
            <a:chExt cx="762000" cy="710356"/>
          </a:xfrm>
        </p:grpSpPr>
        <p:sp>
          <p:nvSpPr>
            <p:cNvPr id="21" name="Rectangle 20"/>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2841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EF4B7BE-97B9-4145-B419-3B3686EC2459}"/>
              </a:ext>
            </a:extLst>
          </p:cNvPr>
          <p:cNvSpPr>
            <a:spLocks noGrp="1"/>
          </p:cNvSpPr>
          <p:nvPr>
            <p:ph type="sldNum" sz="quarter" idx="12"/>
          </p:nvPr>
        </p:nvSpPr>
        <p:spPr/>
        <p:txBody>
          <a:bodyPr/>
          <a:lstStyle/>
          <a:p>
            <a:fld id="{D693EDBF-93A8-9E42-A379-838B397A5D0C}" type="slidenum">
              <a:rPr lang="fr-FR" smtClean="0"/>
              <a:t>30</a:t>
            </a:fld>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947238708"/>
              </p:ext>
            </p:extLst>
          </p:nvPr>
        </p:nvGraphicFramePr>
        <p:xfrm>
          <a:off x="582121" y="1193436"/>
          <a:ext cx="11027758" cy="2415471"/>
        </p:xfrm>
        <a:graphic>
          <a:graphicData uri="http://schemas.openxmlformats.org/drawingml/2006/table">
            <a:tbl>
              <a:tblPr/>
              <a:tblGrid>
                <a:gridCol w="2166278">
                  <a:extLst>
                    <a:ext uri="{9D8B030D-6E8A-4147-A177-3AD203B41FA5}">
                      <a16:colId xmlns:a16="http://schemas.microsoft.com/office/drawing/2014/main" val="3853253419"/>
                    </a:ext>
                  </a:extLst>
                </a:gridCol>
                <a:gridCol w="7206416">
                  <a:extLst>
                    <a:ext uri="{9D8B030D-6E8A-4147-A177-3AD203B41FA5}">
                      <a16:colId xmlns:a16="http://schemas.microsoft.com/office/drawing/2014/main" val="2309955733"/>
                    </a:ext>
                  </a:extLst>
                </a:gridCol>
                <a:gridCol w="1655064">
                  <a:extLst>
                    <a:ext uri="{9D8B030D-6E8A-4147-A177-3AD203B41FA5}">
                      <a16:colId xmlns:a16="http://schemas.microsoft.com/office/drawing/2014/main" val="2548464800"/>
                    </a:ext>
                  </a:extLst>
                </a:gridCol>
              </a:tblGrid>
              <a:tr h="402579">
                <a:tc>
                  <a:txBody>
                    <a:bodyPr/>
                    <a:lstStyle/>
                    <a:p>
                      <a:pPr algn="ctr" fontAlgn="ctr"/>
                      <a:r>
                        <a:rPr lang="fr-FR" sz="1800" b="1" i="0" u="none" strike="noStrike" dirty="0">
                          <a:solidFill>
                            <a:schemeClr val="bg1"/>
                          </a:solidFill>
                          <a:effectLst/>
                          <a:latin typeface="Calibri" panose="020F0502020204030204" pitchFamily="34" charset="0"/>
                        </a:rPr>
                        <a:t>Opérations</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6AB3"/>
                    </a:solidFill>
                  </a:tcPr>
                </a:tc>
                <a:tc>
                  <a:txBody>
                    <a:bodyPr/>
                    <a:lstStyle/>
                    <a:p>
                      <a:pPr algn="ctr" fontAlgn="ctr"/>
                      <a:r>
                        <a:rPr lang="fr-FR" sz="1800" b="1" i="0" u="none" strike="noStrike" dirty="0">
                          <a:solidFill>
                            <a:schemeClr val="bg1"/>
                          </a:solidFill>
                          <a:effectLst/>
                          <a:latin typeface="Calibri" panose="020F0502020204030204" pitchFamily="34" charset="0"/>
                        </a:rPr>
                        <a:t>Nature des dépenses</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6AB3"/>
                    </a:solidFill>
                  </a:tcPr>
                </a:tc>
                <a:tc>
                  <a:txBody>
                    <a:bodyPr/>
                    <a:lstStyle/>
                    <a:p>
                      <a:pPr algn="ctr" fontAlgn="ctr"/>
                      <a:r>
                        <a:rPr lang="fr-FR" sz="1800" b="1" i="0" u="none" strike="noStrike" dirty="0">
                          <a:solidFill>
                            <a:schemeClr val="bg1"/>
                          </a:solidFill>
                          <a:effectLst/>
                          <a:latin typeface="Calibri" panose="020F0502020204030204" pitchFamily="34" charset="0"/>
                        </a:rPr>
                        <a:t>Montant en K€</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6AB3"/>
                    </a:solidFill>
                  </a:tcPr>
                </a:tc>
                <a:extLst>
                  <a:ext uri="{0D108BD9-81ED-4DB2-BD59-A6C34878D82A}">
                    <a16:rowId xmlns:a16="http://schemas.microsoft.com/office/drawing/2014/main" val="3452854800"/>
                  </a:ext>
                </a:extLst>
              </a:tr>
              <a:tr h="287556">
                <a:tc>
                  <a:txBody>
                    <a:bodyPr/>
                    <a:lstStyle/>
                    <a:p>
                      <a:pPr algn="l" fontAlgn="ctr"/>
                      <a:r>
                        <a:rPr lang="fr-FR" sz="1200" b="1" i="0" u="none" strike="noStrike" dirty="0">
                          <a:solidFill>
                            <a:schemeClr val="tx1"/>
                          </a:solidFill>
                          <a:effectLst/>
                          <a:latin typeface="Calibri" panose="020F0502020204030204" pitchFamily="34" charset="0"/>
                        </a:rPr>
                        <a:t>PARC MAIRIE</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Réfection du mur du jardin français côté grand bassin</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80</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extLst>
                  <a:ext uri="{0D108BD9-81ED-4DB2-BD59-A6C34878D82A}">
                    <a16:rowId xmlns:a16="http://schemas.microsoft.com/office/drawing/2014/main" val="1080007132"/>
                  </a:ext>
                </a:extLst>
              </a:tr>
              <a:tr h="287556">
                <a:tc>
                  <a:txBody>
                    <a:bodyPr/>
                    <a:lstStyle/>
                    <a:p>
                      <a:pPr algn="l" fontAlgn="ctr"/>
                      <a:r>
                        <a:rPr lang="fr-FR" sz="1200" b="1" i="0" u="none" strike="noStrike" dirty="0">
                          <a:solidFill>
                            <a:schemeClr val="tx1"/>
                          </a:solidFill>
                          <a:effectLst/>
                          <a:latin typeface="Calibri" panose="020F0502020204030204" pitchFamily="34" charset="0"/>
                        </a:rPr>
                        <a:t>ILOTS</a:t>
                      </a:r>
                      <a:r>
                        <a:rPr lang="fr-FR" sz="1200" b="1" i="0" u="none" strike="noStrike" baseline="0" dirty="0">
                          <a:solidFill>
                            <a:schemeClr val="tx1"/>
                          </a:solidFill>
                          <a:effectLst/>
                          <a:latin typeface="Calibri" panose="020F0502020204030204" pitchFamily="34" charset="0"/>
                        </a:rPr>
                        <a:t> DE FRAICHEUR</a:t>
                      </a:r>
                      <a:endParaRPr lang="fr-FR" sz="1200" b="1" i="0" u="none" strike="noStrike" dirty="0">
                        <a:solidFill>
                          <a:schemeClr val="tx1"/>
                        </a:solidFill>
                        <a:effectLst/>
                        <a:latin typeface="Calibri" panose="020F0502020204030204" pitchFamily="34" charset="0"/>
                      </a:endParaRPr>
                    </a:p>
                  </a:txBody>
                  <a:tcPr marL="72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Travaux de déminéralisation rue de Montherlant et devant le cimetière</a:t>
                      </a:r>
                    </a:p>
                  </a:txBody>
                  <a:tcPr marL="72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extLst>
                  <a:ext uri="{0D108BD9-81ED-4DB2-BD59-A6C34878D82A}">
                    <a16:rowId xmlns:a16="http://schemas.microsoft.com/office/drawing/2014/main" val="2628380646"/>
                  </a:ext>
                </a:extLst>
              </a:tr>
              <a:tr h="287556">
                <a:tc>
                  <a:txBody>
                    <a:bodyPr/>
                    <a:lstStyle/>
                    <a:p>
                      <a:pPr marL="0" indent="0" algn="l" fontAlgn="ctr"/>
                      <a:r>
                        <a:rPr lang="fr-FR" sz="1200" b="1" i="0" u="none" strike="noStrike" dirty="0">
                          <a:solidFill>
                            <a:schemeClr val="tx1"/>
                          </a:solidFill>
                          <a:effectLst/>
                          <a:latin typeface="Calibri" panose="020F0502020204030204" pitchFamily="34" charset="0"/>
                        </a:rPr>
                        <a:t>ÉQUIPEMENTS VOIRIE</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Réparations, équipements et mobilier de voirie</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extLst>
                  <a:ext uri="{0D108BD9-81ED-4DB2-BD59-A6C34878D82A}">
                    <a16:rowId xmlns:a16="http://schemas.microsoft.com/office/drawing/2014/main" val="2071853155"/>
                  </a:ext>
                </a:extLst>
              </a:tr>
              <a:tr h="287556">
                <a:tc>
                  <a:txBody>
                    <a:bodyPr/>
                    <a:lstStyle/>
                    <a:p>
                      <a:pPr algn="l" fontAlgn="ctr"/>
                      <a:r>
                        <a:rPr lang="fr-FR" sz="1200" b="1" i="0" u="none" strike="noStrike" dirty="0">
                          <a:solidFill>
                            <a:schemeClr val="tx1"/>
                          </a:solidFill>
                          <a:effectLst/>
                          <a:latin typeface="Calibri" panose="020F0502020204030204" pitchFamily="34" charset="0"/>
                        </a:rPr>
                        <a:t>VOIRIE</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Reprises</a:t>
                      </a:r>
                      <a:r>
                        <a:rPr lang="fr-FR" sz="1400" b="0" i="0" u="none" strike="noStrike" kern="1200" baseline="0" dirty="0">
                          <a:solidFill>
                            <a:schemeClr val="tx1"/>
                          </a:solidFill>
                          <a:effectLst/>
                          <a:latin typeface="Calibri" panose="020F0502020204030204" pitchFamily="34" charset="0"/>
                          <a:ea typeface="+mn-ea"/>
                          <a:cs typeface="+mn-cs"/>
                        </a:rPr>
                        <a:t> trottoirs abîmés par des racines</a:t>
                      </a:r>
                      <a:endParaRPr lang="fr-FR" sz="1400" b="0" i="0" u="none" strike="noStrike" kern="1200" dirty="0">
                        <a:solidFill>
                          <a:schemeClr val="tx1"/>
                        </a:solidFill>
                        <a:effectLst/>
                        <a:latin typeface="Calibri" panose="020F0502020204030204" pitchFamily="34" charset="0"/>
                        <a:ea typeface="+mn-ea"/>
                        <a:cs typeface="+mn-cs"/>
                      </a:endParaRP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70</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extLst>
                  <a:ext uri="{0D108BD9-81ED-4DB2-BD59-A6C34878D82A}">
                    <a16:rowId xmlns:a16="http://schemas.microsoft.com/office/drawing/2014/main" val="858905103"/>
                  </a:ext>
                </a:extLst>
              </a:tr>
              <a:tr h="287556">
                <a:tc>
                  <a:txBody>
                    <a:bodyPr/>
                    <a:lstStyle/>
                    <a:p>
                      <a:pPr algn="l" fontAlgn="ctr"/>
                      <a:r>
                        <a:rPr lang="fr-FR" sz="1200" b="1" i="0" u="none" strike="noStrike" dirty="0">
                          <a:solidFill>
                            <a:schemeClr val="tx1"/>
                          </a:solidFill>
                          <a:effectLst/>
                          <a:latin typeface="Calibri" panose="020F0502020204030204" pitchFamily="34" charset="0"/>
                        </a:rPr>
                        <a:t>TRAVAUX DIVERS</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marL="0" algn="l" defTabSz="914400" rtl="0" eaLnBrk="1" fontAlgn="ctr" latinLnBrk="0" hangingPunct="1"/>
                      <a:r>
                        <a:rPr lang="fr-FR" sz="1400" b="0" i="0" u="none" strike="noStrike" kern="1200" dirty="0">
                          <a:solidFill>
                            <a:schemeClr val="tx1"/>
                          </a:solidFill>
                          <a:effectLst/>
                          <a:latin typeface="Calibri" panose="020F0502020204030204" pitchFamily="34" charset="0"/>
                          <a:ea typeface="+mn-ea"/>
                          <a:cs typeface="+mn-cs"/>
                        </a:rPr>
                        <a:t>Provision</a:t>
                      </a:r>
                      <a:r>
                        <a:rPr lang="fr-FR" sz="1400" b="0" i="0" u="none" strike="noStrike" kern="1200" baseline="0" dirty="0">
                          <a:solidFill>
                            <a:schemeClr val="tx1"/>
                          </a:solidFill>
                          <a:effectLst/>
                          <a:latin typeface="Calibri" panose="020F0502020204030204" pitchFamily="34" charset="0"/>
                          <a:ea typeface="+mn-ea"/>
                          <a:cs typeface="+mn-cs"/>
                        </a:rPr>
                        <a:t> pour travaux fonds rocheux</a:t>
                      </a:r>
                      <a:endParaRPr lang="fr-FR" sz="1400" b="0" i="0" u="none" strike="noStrike" kern="1200" dirty="0">
                        <a:solidFill>
                          <a:schemeClr val="tx1"/>
                        </a:solidFill>
                        <a:effectLst/>
                        <a:latin typeface="Calibri" panose="020F0502020204030204" pitchFamily="34" charset="0"/>
                        <a:ea typeface="+mn-ea"/>
                        <a:cs typeface="+mn-cs"/>
                      </a:endParaRP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70</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chemeClr val="accent5">
                          <a:lumMod val="75000"/>
                        </a:schemeClr>
                      </a:solidFill>
                      <a:prstDash val="sysDot"/>
                      <a:round/>
                      <a:headEnd type="none" w="med" len="med"/>
                      <a:tailEnd type="none" w="med" len="med"/>
                    </a:lnB>
                  </a:tcPr>
                </a:tc>
                <a:extLst>
                  <a:ext uri="{0D108BD9-81ED-4DB2-BD59-A6C34878D82A}">
                    <a16:rowId xmlns:a16="http://schemas.microsoft.com/office/drawing/2014/main" val="4091087829"/>
                  </a:ext>
                </a:extLst>
              </a:tr>
              <a:tr h="287556">
                <a:tc>
                  <a:txBody>
                    <a:bodyPr/>
                    <a:lstStyle/>
                    <a:p>
                      <a:pPr algn="l" fontAlgn="ctr"/>
                      <a:r>
                        <a:rPr lang="fr-FR" sz="1200" b="1" i="0" u="none" strike="noStrike" dirty="0">
                          <a:solidFill>
                            <a:schemeClr val="tx1"/>
                          </a:solidFill>
                          <a:effectLst/>
                          <a:latin typeface="Calibri" panose="020F0502020204030204" pitchFamily="34" charset="0"/>
                        </a:rPr>
                        <a:t>TRAVAUX BATIMENTS</a:t>
                      </a:r>
                      <a:r>
                        <a:rPr lang="fr-FR" sz="1200" b="1" i="0" u="none" strike="noStrike" baseline="0" dirty="0">
                          <a:solidFill>
                            <a:schemeClr val="tx1"/>
                          </a:solidFill>
                          <a:effectLst/>
                          <a:latin typeface="Calibri" panose="020F0502020204030204" pitchFamily="34" charset="0"/>
                        </a:rPr>
                        <a:t> DIVERS</a:t>
                      </a:r>
                      <a:endParaRPr lang="fr-FR" sz="1200" b="1" i="0" u="none" strike="noStrike" dirty="0">
                        <a:solidFill>
                          <a:schemeClr val="tx1"/>
                        </a:solidFill>
                        <a:effectLst/>
                        <a:latin typeface="Calibri" panose="020F0502020204030204" pitchFamily="34" charset="0"/>
                      </a:endParaRP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l" fontAlgn="ctr"/>
                      <a:r>
                        <a:rPr lang="fr-FR" sz="1400" b="0" i="0" u="none" strike="noStrike" dirty="0">
                          <a:solidFill>
                            <a:schemeClr val="tx1"/>
                          </a:solidFill>
                          <a:effectLst/>
                          <a:latin typeface="Calibri" panose="020F0502020204030204" pitchFamily="34" charset="0"/>
                        </a:rPr>
                        <a:t>Contrôle d’accès</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65</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accent5">
                          <a:lumMod val="75000"/>
                        </a:schemeClr>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50343698"/>
                  </a:ext>
                </a:extLst>
              </a:tr>
              <a:tr h="287556">
                <a:tc>
                  <a:txBody>
                    <a:bodyPr/>
                    <a:lstStyle/>
                    <a:p>
                      <a:pPr algn="l" fontAlgn="ctr"/>
                      <a:r>
                        <a:rPr lang="fr-FR" sz="1200" b="1" i="0" u="none" strike="noStrike" dirty="0">
                          <a:solidFill>
                            <a:schemeClr val="tx1"/>
                          </a:solidFill>
                          <a:effectLst/>
                          <a:latin typeface="Calibri" panose="020F0502020204030204" pitchFamily="34" charset="0"/>
                        </a:rPr>
                        <a:t>AUTRES DEPENSES</a:t>
                      </a: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l" fontAlgn="ctr"/>
                      <a:endParaRPr lang="fr-FR" sz="1400" b="0" i="0" u="none" strike="noStrike" dirty="0">
                        <a:solidFill>
                          <a:schemeClr val="tx1"/>
                        </a:solidFill>
                        <a:effectLst/>
                        <a:latin typeface="Calibri" panose="020F0502020204030204" pitchFamily="34" charset="0"/>
                      </a:endParaRPr>
                    </a:p>
                  </a:txBody>
                  <a:tcPr marL="120962"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tc>
                  <a:txBody>
                    <a:bodyPr/>
                    <a:lstStyle/>
                    <a:p>
                      <a:pPr algn="ctr" fontAlgn="ctr"/>
                      <a:r>
                        <a:rPr lang="fr-FR" sz="1400" b="1" i="0" u="none" strike="noStrike" dirty="0">
                          <a:solidFill>
                            <a:schemeClr val="tx1"/>
                          </a:solidFill>
                          <a:effectLst/>
                          <a:latin typeface="Calibri" panose="020F0502020204030204" pitchFamily="34" charset="0"/>
                        </a:rPr>
                        <a:t>256</a:t>
                      </a:r>
                    </a:p>
                  </a:txBody>
                  <a:tcPr marL="10668" marR="10668" marT="106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16AB3"/>
                      </a:solidFill>
                      <a:prstDash val="sysDot"/>
                      <a:round/>
                      <a:headEnd type="none" w="med" len="med"/>
                      <a:tailEnd type="none" w="med" len="med"/>
                    </a:lnT>
                    <a:lnB w="12700" cap="flat" cmpd="sng" algn="ctr">
                      <a:solidFill>
                        <a:srgbClr val="016AB3"/>
                      </a:solidFill>
                      <a:prstDash val="sysDot"/>
                      <a:round/>
                      <a:headEnd type="none" w="med" len="med"/>
                      <a:tailEnd type="none" w="med" len="med"/>
                    </a:lnB>
                  </a:tcPr>
                </a:tc>
                <a:extLst>
                  <a:ext uri="{0D108BD9-81ED-4DB2-BD59-A6C34878D82A}">
                    <a16:rowId xmlns:a16="http://schemas.microsoft.com/office/drawing/2014/main" val="3485186525"/>
                  </a:ext>
                </a:extLst>
              </a:tr>
            </a:tbl>
          </a:graphicData>
        </a:graphic>
      </p:graphicFrame>
      <p:sp>
        <p:nvSpPr>
          <p:cNvPr id="11" name="RECETTES DE FONCTIONNEMENT">
            <a:extLst>
              <a:ext uri="{FF2B5EF4-FFF2-40B4-BE49-F238E27FC236}">
                <a16:creationId xmlns:a16="http://schemas.microsoft.com/office/drawing/2014/main" id="{A7557E9C-FC02-0F5B-BBF4-EC088616D9CF}"/>
              </a:ext>
            </a:extLst>
          </p:cNvPr>
          <p:cNvSpPr txBox="1"/>
          <p:nvPr/>
        </p:nvSpPr>
        <p:spPr>
          <a:xfrm>
            <a:off x="824228" y="102500"/>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DÉPENSES</a:t>
            </a:r>
            <a:r>
              <a:rPr lang="fr-FR" sz="2800" dirty="0">
                <a:solidFill>
                  <a:srgbClr val="FFFFFF"/>
                </a:solidFill>
              </a:rPr>
              <a:t> D’INVESTISSEMENT</a:t>
            </a:r>
          </a:p>
        </p:txBody>
      </p:sp>
      <p:pic>
        <p:nvPicPr>
          <p:cNvPr id="12" name="image1.png" descr="image1.png">
            <a:extLst>
              <a:ext uri="{FF2B5EF4-FFF2-40B4-BE49-F238E27FC236}">
                <a16:creationId xmlns:a16="http://schemas.microsoft.com/office/drawing/2014/main" id="{E7DE238C-9EC7-97EF-07F2-655219758377}"/>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sp>
        <p:nvSpPr>
          <p:cNvPr id="13" name="PRINCIPAUX TRAVAUX INSCRITS">
            <a:extLst>
              <a:ext uri="{FF2B5EF4-FFF2-40B4-BE49-F238E27FC236}">
                <a16:creationId xmlns:a16="http://schemas.microsoft.com/office/drawing/2014/main" id="{77A3D580-CD8D-8AFE-81F2-E732E90492A8}"/>
              </a:ext>
            </a:extLst>
          </p:cNvPr>
          <p:cNvSpPr txBox="1"/>
          <p:nvPr/>
        </p:nvSpPr>
        <p:spPr>
          <a:xfrm>
            <a:off x="1306392" y="700006"/>
            <a:ext cx="5697912"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500" b="1">
                <a:solidFill>
                  <a:srgbClr val="EF6430"/>
                </a:solidFill>
              </a:defRPr>
            </a:lvl1pPr>
          </a:lstStyle>
          <a:p>
            <a:r>
              <a:rPr lang="fr-FR" sz="2400" dirty="0">
                <a:solidFill>
                  <a:schemeClr val="tx1"/>
                </a:solidFill>
              </a:rPr>
              <a:t>LES PRINCIPAUX PROJETS 2025 (suite)</a:t>
            </a:r>
            <a:endParaRPr sz="2400" dirty="0">
              <a:solidFill>
                <a:schemeClr val="tx1"/>
              </a:solidFill>
            </a:endParaRPr>
          </a:p>
        </p:txBody>
      </p:sp>
      <p:grpSp>
        <p:nvGrpSpPr>
          <p:cNvPr id="14" name="Groupe 13"/>
          <p:cNvGrpSpPr/>
          <p:nvPr/>
        </p:nvGrpSpPr>
        <p:grpSpPr>
          <a:xfrm>
            <a:off x="110026" y="102500"/>
            <a:ext cx="635725" cy="584777"/>
            <a:chOff x="1051559" y="2805483"/>
            <a:chExt cx="762000" cy="710358"/>
          </a:xfrm>
          <a:solidFill>
            <a:srgbClr val="70AE47"/>
          </a:solidFill>
        </p:grpSpPr>
        <p:sp>
          <p:nvSpPr>
            <p:cNvPr id="15" name="Rectangle 14"/>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1015359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3CC46-0A82-7EAF-F0F5-3A7D0EA04D3E}"/>
              </a:ext>
            </a:extLst>
          </p:cNvPr>
          <p:cNvSpPr>
            <a:spLocks noGrp="1"/>
          </p:cNvSpPr>
          <p:nvPr>
            <p:ph type="title"/>
          </p:nvPr>
        </p:nvSpPr>
        <p:spPr>
          <a:xfrm>
            <a:off x="952691" y="837827"/>
            <a:ext cx="10977203" cy="365760"/>
          </a:xfrm>
        </p:spPr>
        <p:txBody>
          <a:bodyPr vert="horz" lIns="91440" tIns="45720" rIns="91440" bIns="45720" rtlCol="0" anchor="ctr">
            <a:noAutofit/>
          </a:bodyPr>
          <a:lstStyle/>
          <a:p>
            <a:r>
              <a:rPr lang="en-US" sz="2800" b="1" dirty="0">
                <a:latin typeface="+mn-lt"/>
                <a:ea typeface="+mn-ea"/>
                <a:cs typeface="+mn-cs"/>
              </a:rPr>
              <a:t>GYMNASE DE L’ARDENTE &amp; MÉDIATHÈQUE : </a:t>
            </a:r>
            <a:r>
              <a:rPr lang="en-US" sz="2500" b="1" dirty="0">
                <a:latin typeface="+mn-lt"/>
                <a:ea typeface="+mn-ea"/>
                <a:cs typeface="+mn-cs"/>
              </a:rPr>
              <a:t>4,85 M€</a:t>
            </a:r>
          </a:p>
        </p:txBody>
      </p:sp>
      <p:sp>
        <p:nvSpPr>
          <p:cNvPr id="4" name="Espace réservé du numéro de diapositive 3"/>
          <p:cNvSpPr>
            <a:spLocks noGrp="1"/>
          </p:cNvSpPr>
          <p:nvPr>
            <p:ph type="sldNum" sz="quarter" idx="12"/>
          </p:nvPr>
        </p:nvSpPr>
        <p:spPr/>
        <p:txBody>
          <a:bodyPr/>
          <a:lstStyle/>
          <a:p>
            <a:fld id="{D693EDBF-93A8-9E42-A379-838B397A5D0C}" type="slidenum">
              <a:rPr lang="fr-FR" smtClean="0"/>
              <a:t>31</a:t>
            </a:fld>
            <a:endParaRPr lang="fr-FR"/>
          </a:p>
        </p:txBody>
      </p:sp>
      <p:sp>
        <p:nvSpPr>
          <p:cNvPr id="14" name="RECETTES DE FONCTIONNEMENT">
            <a:extLst>
              <a:ext uri="{FF2B5EF4-FFF2-40B4-BE49-F238E27FC236}">
                <a16:creationId xmlns:a16="http://schemas.microsoft.com/office/drawing/2014/main" id="{7886559A-9CA8-390D-47B1-B51D40606A87}"/>
              </a:ext>
            </a:extLst>
          </p:cNvPr>
          <p:cNvSpPr txBox="1"/>
          <p:nvPr/>
        </p:nvSpPr>
        <p:spPr>
          <a:xfrm>
            <a:off x="824228" y="102500"/>
            <a:ext cx="11234131" cy="576000"/>
          </a:xfrm>
          <a:prstGeom prst="rect">
            <a:avLst/>
          </a:prstGeom>
          <a:solidFill>
            <a:srgbClr val="00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800" b="1">
                <a:solidFill>
                  <a:srgbClr val="FF6600"/>
                </a:solidFill>
              </a:defRPr>
            </a:pPr>
            <a:r>
              <a:rPr lang="fr-FR" sz="2800" dirty="0">
                <a:solidFill>
                  <a:schemeClr val="bg1"/>
                </a:solidFill>
              </a:rPr>
              <a:t>DÉPENSES</a:t>
            </a:r>
            <a:r>
              <a:rPr lang="fr-FR" sz="2800" dirty="0">
                <a:solidFill>
                  <a:srgbClr val="FFFFFF"/>
                </a:solidFill>
              </a:rPr>
              <a:t> D’INVESTISSEMENT</a:t>
            </a:r>
          </a:p>
        </p:txBody>
      </p:sp>
      <p:graphicFrame>
        <p:nvGraphicFramePr>
          <p:cNvPr id="16" name="Tableau 15">
            <a:extLst>
              <a:ext uri="{FF2B5EF4-FFF2-40B4-BE49-F238E27FC236}">
                <a16:creationId xmlns:a16="http://schemas.microsoft.com/office/drawing/2014/main" id="{A6E7FDCE-4580-9840-9E80-423790439104}"/>
              </a:ext>
            </a:extLst>
          </p:cNvPr>
          <p:cNvGraphicFramePr>
            <a:graphicFrameLocks noGrp="1"/>
          </p:cNvGraphicFramePr>
          <p:nvPr>
            <p:extLst>
              <p:ext uri="{D42A27DB-BD31-4B8C-83A1-F6EECF244321}">
                <p14:modId xmlns:p14="http://schemas.microsoft.com/office/powerpoint/2010/main" val="2769362903"/>
              </p:ext>
            </p:extLst>
          </p:nvPr>
        </p:nvGraphicFramePr>
        <p:xfrm>
          <a:off x="6838934" y="1920692"/>
          <a:ext cx="2731345" cy="1005840"/>
        </p:xfrm>
        <a:graphic>
          <a:graphicData uri="http://schemas.openxmlformats.org/drawingml/2006/table">
            <a:tbl>
              <a:tblPr firstRow="1" bandRow="1">
                <a:tableStyleId>{5C22544A-7EE6-4342-B048-85BDC9FD1C3A}</a:tableStyleId>
              </a:tblPr>
              <a:tblGrid>
                <a:gridCol w="2731345">
                  <a:extLst>
                    <a:ext uri="{9D8B030D-6E8A-4147-A177-3AD203B41FA5}">
                      <a16:colId xmlns:a16="http://schemas.microsoft.com/office/drawing/2014/main" val="2196140956"/>
                    </a:ext>
                  </a:extLst>
                </a:gridCol>
              </a:tblGrid>
              <a:tr h="570271">
                <a:tc>
                  <a:txBody>
                    <a:bodyPr/>
                    <a:lstStyle/>
                    <a:p>
                      <a:pPr algn="ctr"/>
                      <a:r>
                        <a:rPr lang="fr-FR" baseline="0" dirty="0">
                          <a:solidFill>
                            <a:schemeClr val="bg1"/>
                          </a:solidFill>
                        </a:rPr>
                        <a:t>Provision pour travaux et aménagement</a:t>
                      </a:r>
                      <a:endParaRPr lang="fr-FR" dirty="0">
                        <a:solidFill>
                          <a:schemeClr val="bg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9830163"/>
                  </a:ext>
                </a:extLst>
              </a:tr>
              <a:tr h="314593">
                <a:tc>
                  <a:txBody>
                    <a:bodyPr/>
                    <a:lstStyle/>
                    <a:p>
                      <a:pPr algn="ctr"/>
                      <a:r>
                        <a:rPr lang="fr-FR" b="1" dirty="0" smtClean="0">
                          <a:solidFill>
                            <a:schemeClr val="tx1"/>
                          </a:solidFill>
                        </a:rPr>
                        <a:t>4,85 </a:t>
                      </a:r>
                      <a:r>
                        <a:rPr lang="fr-FR" b="1" dirty="0">
                          <a:solidFill>
                            <a:schemeClr val="tx1"/>
                          </a:solidFill>
                        </a:rPr>
                        <a:t>M€</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1543732"/>
                  </a:ext>
                </a:extLst>
              </a:tr>
            </a:tbl>
          </a:graphicData>
        </a:graphic>
      </p:graphicFrame>
      <p:pic>
        <p:nvPicPr>
          <p:cNvPr id="15" name="Image 14"/>
          <p:cNvPicPr/>
          <p:nvPr/>
        </p:nvPicPr>
        <p:blipFill rotWithShape="1">
          <a:blip r:embed="rId3"/>
          <a:srcRect l="55326" t="22179" r="13004" b="10598"/>
          <a:stretch/>
        </p:blipFill>
        <p:spPr bwMode="auto">
          <a:xfrm>
            <a:off x="308887" y="1665959"/>
            <a:ext cx="4591886" cy="3242371"/>
          </a:xfrm>
          <a:prstGeom prst="rect">
            <a:avLst/>
          </a:prstGeom>
          <a:ln>
            <a:noFill/>
          </a:ln>
          <a:extLst>
            <a:ext uri="{53640926-AAD7-44D8-BBD7-CCE9431645EC}">
              <a14:shadowObscured xmlns:a14="http://schemas.microsoft.com/office/drawing/2010/main"/>
            </a:ext>
          </a:extLst>
        </p:spPr>
      </p:pic>
      <p:pic>
        <p:nvPicPr>
          <p:cNvPr id="17" name="Image 16"/>
          <p:cNvPicPr/>
          <p:nvPr/>
        </p:nvPicPr>
        <p:blipFill rotWithShape="1">
          <a:blip r:embed="rId4"/>
          <a:srcRect l="55614" t="20139" r="13235" b="10115"/>
          <a:stretch/>
        </p:blipFill>
        <p:spPr bwMode="auto">
          <a:xfrm>
            <a:off x="5473262" y="3627546"/>
            <a:ext cx="5446986" cy="2911366"/>
          </a:xfrm>
          <a:prstGeom prst="rect">
            <a:avLst/>
          </a:prstGeom>
          <a:ln>
            <a:noFill/>
          </a:ln>
          <a:extLst>
            <a:ext uri="{53640926-AAD7-44D8-BBD7-CCE9431645EC}">
              <a14:shadowObscured xmlns:a14="http://schemas.microsoft.com/office/drawing/2010/main"/>
            </a:ext>
          </a:extLst>
        </p:spPr>
      </p:pic>
      <p:grpSp>
        <p:nvGrpSpPr>
          <p:cNvPr id="13" name="Groupe 12"/>
          <p:cNvGrpSpPr/>
          <p:nvPr/>
        </p:nvGrpSpPr>
        <p:grpSpPr>
          <a:xfrm>
            <a:off x="110026" y="102500"/>
            <a:ext cx="635725" cy="584777"/>
            <a:chOff x="1051559" y="2805483"/>
            <a:chExt cx="762000" cy="710358"/>
          </a:xfrm>
          <a:solidFill>
            <a:srgbClr val="70AE47"/>
          </a:solidFill>
        </p:grpSpPr>
        <p:sp>
          <p:nvSpPr>
            <p:cNvPr id="18" name="Rectangle 17"/>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978639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693EDBF-93A8-9E42-A379-838B397A5D0C}" type="slidenum">
              <a:rPr lang="fr-FR" smtClean="0"/>
              <a:t>32</a:t>
            </a:fld>
            <a:endParaRPr lang="fr-FR"/>
          </a:p>
        </p:txBody>
      </p:sp>
      <p:sp>
        <p:nvSpPr>
          <p:cNvPr id="17" name="RECETTES DE FONCTIONNEMENT">
            <a:extLst>
              <a:ext uri="{FF2B5EF4-FFF2-40B4-BE49-F238E27FC236}">
                <a16:creationId xmlns:a16="http://schemas.microsoft.com/office/drawing/2014/main" id="{E684FF6E-3838-ADE1-F614-18C86C38FAC4}"/>
              </a:ext>
            </a:extLst>
          </p:cNvPr>
          <p:cNvSpPr txBox="1"/>
          <p:nvPr/>
        </p:nvSpPr>
        <p:spPr>
          <a:xfrm>
            <a:off x="824229" y="125704"/>
            <a:ext cx="11234131" cy="52322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lang="fr-FR" sz="2800" dirty="0">
                <a:solidFill>
                  <a:schemeClr val="bg1"/>
                </a:solidFill>
              </a:rPr>
              <a:t>DETTE – BP 2025</a:t>
            </a:r>
            <a:endParaRPr lang="fr-FR" sz="2800" dirty="0">
              <a:solidFill>
                <a:srgbClr val="FFFFFF"/>
              </a:solidFill>
            </a:endParaRPr>
          </a:p>
        </p:txBody>
      </p:sp>
      <p:pic>
        <p:nvPicPr>
          <p:cNvPr id="18" name="image1.png" descr="image1.png">
            <a:extLst>
              <a:ext uri="{FF2B5EF4-FFF2-40B4-BE49-F238E27FC236}">
                <a16:creationId xmlns:a16="http://schemas.microsoft.com/office/drawing/2014/main" id="{DD07AEBF-8497-EE19-A3FA-FBF8B96F7447}"/>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grpSp>
        <p:nvGrpSpPr>
          <p:cNvPr id="23" name="Groupe 22"/>
          <p:cNvGrpSpPr/>
          <p:nvPr/>
        </p:nvGrpSpPr>
        <p:grpSpPr>
          <a:xfrm>
            <a:off x="110026" y="102500"/>
            <a:ext cx="635725" cy="584777"/>
            <a:chOff x="1051559" y="2805483"/>
            <a:chExt cx="762000" cy="710358"/>
          </a:xfrm>
          <a:solidFill>
            <a:srgbClr val="70AE47"/>
          </a:solidFill>
        </p:grpSpPr>
        <p:sp>
          <p:nvSpPr>
            <p:cNvPr id="24" name="Rectangle 23"/>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graphicFrame>
        <p:nvGraphicFramePr>
          <p:cNvPr id="27" name="Graphique 26"/>
          <p:cNvGraphicFramePr>
            <a:graphicFrameLocks/>
          </p:cNvGraphicFramePr>
          <p:nvPr>
            <p:extLst>
              <p:ext uri="{D42A27DB-BD31-4B8C-83A1-F6EECF244321}">
                <p14:modId xmlns:p14="http://schemas.microsoft.com/office/powerpoint/2010/main" val="286228989"/>
              </p:ext>
            </p:extLst>
          </p:nvPr>
        </p:nvGraphicFramePr>
        <p:xfrm>
          <a:off x="987135" y="3553691"/>
          <a:ext cx="6868391" cy="3321251"/>
        </p:xfrm>
        <a:graphic>
          <a:graphicData uri="http://schemas.openxmlformats.org/drawingml/2006/chart">
            <c:chart xmlns:c="http://schemas.openxmlformats.org/drawingml/2006/chart" xmlns:r="http://schemas.openxmlformats.org/officeDocument/2006/relationships" r:id="rId3"/>
          </a:graphicData>
        </a:graphic>
      </p:graphicFrame>
      <p:sp>
        <p:nvSpPr>
          <p:cNvPr id="29" name="ZoneTexte 28"/>
          <p:cNvSpPr txBox="1"/>
          <p:nvPr/>
        </p:nvSpPr>
        <p:spPr>
          <a:xfrm>
            <a:off x="9368877" y="4679260"/>
            <a:ext cx="2255749" cy="1179810"/>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fr-FR" sz="1400" dirty="0">
                <a:solidFill>
                  <a:srgbClr val="114864"/>
                </a:solidFill>
              </a:rPr>
              <a:t>Capacité de désendettement </a:t>
            </a:r>
            <a:r>
              <a:rPr lang="fr-FR" sz="1400" u="sng" dirty="0">
                <a:solidFill>
                  <a:srgbClr val="114864"/>
                </a:solidFill>
              </a:rPr>
              <a:t>provisoire</a:t>
            </a:r>
            <a:r>
              <a:rPr lang="fr-FR" sz="1400" dirty="0">
                <a:solidFill>
                  <a:srgbClr val="114864"/>
                </a:solidFill>
              </a:rPr>
              <a:t> </a:t>
            </a:r>
          </a:p>
          <a:p>
            <a:pPr algn="ctr"/>
            <a:r>
              <a:rPr lang="fr-FR" sz="1400" dirty="0">
                <a:solidFill>
                  <a:srgbClr val="114864"/>
                </a:solidFill>
              </a:rPr>
              <a:t>(dette </a:t>
            </a:r>
            <a:r>
              <a:rPr lang="fr-FR" sz="1100" dirty="0">
                <a:solidFill>
                  <a:srgbClr val="114864"/>
                </a:solidFill>
              </a:rPr>
              <a:t>31/12/25,</a:t>
            </a:r>
            <a:r>
              <a:rPr lang="fr-FR" sz="1400" dirty="0">
                <a:solidFill>
                  <a:srgbClr val="114864"/>
                </a:solidFill>
              </a:rPr>
              <a:t> Epargne brute/</a:t>
            </a:r>
            <a:r>
              <a:rPr lang="fr-FR" sz="1100" dirty="0">
                <a:solidFill>
                  <a:srgbClr val="114864"/>
                </a:solidFill>
              </a:rPr>
              <a:t>CA 2025</a:t>
            </a:r>
            <a:r>
              <a:rPr lang="fr-FR" sz="1400" dirty="0">
                <a:solidFill>
                  <a:srgbClr val="114864"/>
                </a:solidFill>
              </a:rPr>
              <a:t>) = </a:t>
            </a:r>
            <a:r>
              <a:rPr lang="fr-FR" sz="1400" b="1" dirty="0">
                <a:solidFill>
                  <a:srgbClr val="FF0000"/>
                </a:solidFill>
              </a:rPr>
              <a:t>3,63</a:t>
            </a:r>
            <a:r>
              <a:rPr lang="fr-FR" sz="1400" dirty="0">
                <a:solidFill>
                  <a:srgbClr val="FF0000"/>
                </a:solidFill>
              </a:rPr>
              <a:t> années</a:t>
            </a:r>
          </a:p>
          <a:p>
            <a:pPr algn="ctr"/>
            <a:r>
              <a:rPr lang="fr-FR" sz="1400" dirty="0">
                <a:solidFill>
                  <a:srgbClr val="114864"/>
                </a:solidFill>
                <a:sym typeface="Calibri"/>
              </a:rPr>
              <a:t>(4,75 en 2024)</a:t>
            </a:r>
          </a:p>
        </p:txBody>
      </p:sp>
      <p:graphicFrame>
        <p:nvGraphicFramePr>
          <p:cNvPr id="30" name="Tableau 29"/>
          <p:cNvGraphicFramePr>
            <a:graphicFrameLocks noGrp="1"/>
          </p:cNvGraphicFramePr>
          <p:nvPr>
            <p:extLst>
              <p:ext uri="{D42A27DB-BD31-4B8C-83A1-F6EECF244321}">
                <p14:modId xmlns:p14="http://schemas.microsoft.com/office/powerpoint/2010/main" val="3160552313"/>
              </p:ext>
            </p:extLst>
          </p:nvPr>
        </p:nvGraphicFramePr>
        <p:xfrm>
          <a:off x="6151419" y="3259331"/>
          <a:ext cx="5473208" cy="1215083"/>
        </p:xfrm>
        <a:graphic>
          <a:graphicData uri="http://schemas.openxmlformats.org/drawingml/2006/table">
            <a:tbl>
              <a:tblPr>
                <a:tableStyleId>{5940675A-B579-460E-94D1-54222C63F5DA}</a:tableStyleId>
              </a:tblPr>
              <a:tblGrid>
                <a:gridCol w="2865857">
                  <a:extLst>
                    <a:ext uri="{9D8B030D-6E8A-4147-A177-3AD203B41FA5}">
                      <a16:colId xmlns:a16="http://schemas.microsoft.com/office/drawing/2014/main" val="3075950455"/>
                    </a:ext>
                  </a:extLst>
                </a:gridCol>
                <a:gridCol w="1371852">
                  <a:extLst>
                    <a:ext uri="{9D8B030D-6E8A-4147-A177-3AD203B41FA5}">
                      <a16:colId xmlns:a16="http://schemas.microsoft.com/office/drawing/2014/main" val="761226858"/>
                    </a:ext>
                  </a:extLst>
                </a:gridCol>
                <a:gridCol w="1235499">
                  <a:extLst>
                    <a:ext uri="{9D8B030D-6E8A-4147-A177-3AD203B41FA5}">
                      <a16:colId xmlns:a16="http://schemas.microsoft.com/office/drawing/2014/main" val="4250500657"/>
                    </a:ext>
                  </a:extLst>
                </a:gridCol>
              </a:tblGrid>
              <a:tr h="205049">
                <a:tc>
                  <a:txBody>
                    <a:bodyPr/>
                    <a:lstStyle/>
                    <a:p>
                      <a:pPr algn="ctr" fontAlgn="ctr"/>
                      <a:r>
                        <a:rPr lang="fr-FR" sz="1000" b="1" u="none" strike="noStrike" dirty="0">
                          <a:solidFill>
                            <a:schemeClr val="bg1"/>
                          </a:solidFill>
                          <a:effectLst/>
                        </a:rPr>
                        <a:t>Prêteur</a:t>
                      </a:r>
                      <a:endParaRPr lang="fr-FR" sz="100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tc>
                  <a:txBody>
                    <a:bodyPr/>
                    <a:lstStyle/>
                    <a:p>
                      <a:pPr algn="ctr" fontAlgn="ctr"/>
                      <a:r>
                        <a:rPr lang="fr-FR" sz="1000" b="1" u="none" strike="noStrike" dirty="0">
                          <a:solidFill>
                            <a:schemeClr val="bg1"/>
                          </a:solidFill>
                          <a:effectLst/>
                        </a:rPr>
                        <a:t>CRD</a:t>
                      </a:r>
                      <a:endParaRPr lang="fr-FR" sz="100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tc>
                  <a:txBody>
                    <a:bodyPr/>
                    <a:lstStyle/>
                    <a:p>
                      <a:pPr algn="ctr" fontAlgn="ctr"/>
                      <a:r>
                        <a:rPr lang="fr-FR" sz="1000" b="1" u="none" strike="noStrike" dirty="0">
                          <a:solidFill>
                            <a:schemeClr val="bg1"/>
                          </a:solidFill>
                          <a:effectLst/>
                        </a:rPr>
                        <a:t>% du CRD</a:t>
                      </a:r>
                      <a:endParaRPr lang="fr-FR" sz="100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extLst>
                  <a:ext uri="{0D108BD9-81ED-4DB2-BD59-A6C34878D82A}">
                    <a16:rowId xmlns:a16="http://schemas.microsoft.com/office/drawing/2014/main" val="4127867259"/>
                  </a:ext>
                </a:extLst>
              </a:tr>
              <a:tr h="168339">
                <a:tc>
                  <a:txBody>
                    <a:bodyPr/>
                    <a:lstStyle/>
                    <a:p>
                      <a:pPr algn="r" fontAlgn="b"/>
                      <a:r>
                        <a:rPr lang="fr-FR" sz="1000" u="none" strike="noStrike" dirty="0">
                          <a:effectLst/>
                        </a:rPr>
                        <a:t>CAISSE D'EPARGNE</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4 762 500  €</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38,07%</a:t>
                      </a:r>
                      <a:endParaRPr lang="fr-FR"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0380920"/>
                  </a:ext>
                </a:extLst>
              </a:tr>
              <a:tr h="168339">
                <a:tc>
                  <a:txBody>
                    <a:bodyPr/>
                    <a:lstStyle/>
                    <a:p>
                      <a:pPr algn="r" fontAlgn="b"/>
                      <a:r>
                        <a:rPr lang="fr-FR" sz="1000" u="none" strike="noStrike" dirty="0">
                          <a:effectLst/>
                        </a:rPr>
                        <a:t>CREDIT AGRICOLE</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3 600 459  €</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28,78%</a:t>
                      </a:r>
                      <a:endParaRPr lang="fr-FR"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2614000"/>
                  </a:ext>
                </a:extLst>
              </a:tr>
              <a:tr h="168339">
                <a:tc>
                  <a:txBody>
                    <a:bodyPr/>
                    <a:lstStyle/>
                    <a:p>
                      <a:pPr algn="r" fontAlgn="b"/>
                      <a:r>
                        <a:rPr lang="fr-FR" sz="1000" u="none" strike="noStrike">
                          <a:effectLst/>
                        </a:rPr>
                        <a:t>DEXIA CL</a:t>
                      </a:r>
                      <a:endParaRPr lang="fr-FR" sz="1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3 022 335  €</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24,16%</a:t>
                      </a:r>
                      <a:endParaRPr lang="fr-FR"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1413537"/>
                  </a:ext>
                </a:extLst>
              </a:tr>
              <a:tr h="168339">
                <a:tc>
                  <a:txBody>
                    <a:bodyPr/>
                    <a:lstStyle/>
                    <a:p>
                      <a:pPr algn="r" fontAlgn="b"/>
                      <a:r>
                        <a:rPr lang="fr-FR" sz="1000" u="none" strike="noStrike">
                          <a:effectLst/>
                        </a:rPr>
                        <a:t>CAISSE DES DEPOTS ET CONSIGNATIONS</a:t>
                      </a:r>
                      <a:endParaRPr lang="fr-FR" sz="1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1 100 000  €</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8,79%</a:t>
                      </a:r>
                      <a:endParaRPr lang="fr-FR"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9951002"/>
                  </a:ext>
                </a:extLst>
              </a:tr>
              <a:tr h="168339">
                <a:tc>
                  <a:txBody>
                    <a:bodyPr/>
                    <a:lstStyle/>
                    <a:p>
                      <a:pPr algn="r" fontAlgn="b"/>
                      <a:r>
                        <a:rPr lang="fr-FR" sz="1000" u="none" strike="noStrike">
                          <a:effectLst/>
                        </a:rPr>
                        <a:t>Agence  de l'eau Seine Normandie</a:t>
                      </a:r>
                      <a:endParaRPr lang="fr-FR" sz="1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25 694  €</a:t>
                      </a:r>
                      <a:endParaRPr lang="fr-FR"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000" u="none" strike="noStrike" dirty="0">
                          <a:effectLst/>
                        </a:rPr>
                        <a:t>0,21%</a:t>
                      </a:r>
                      <a:endParaRPr lang="fr-FR"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21195772"/>
                  </a:ext>
                </a:extLst>
              </a:tr>
              <a:tr h="168339">
                <a:tc>
                  <a:txBody>
                    <a:bodyPr/>
                    <a:lstStyle/>
                    <a:p>
                      <a:pPr algn="r" fontAlgn="ctr"/>
                      <a:r>
                        <a:rPr lang="fr-FR" sz="1000" b="1" u="none" strike="noStrike" dirty="0">
                          <a:effectLst/>
                        </a:rPr>
                        <a:t>Ensemble des prêteurs</a:t>
                      </a:r>
                      <a:endParaRPr lang="fr-FR" sz="1000" b="1" i="0" u="none" strike="noStrike" dirty="0">
                        <a:solidFill>
                          <a:srgbClr val="000000"/>
                        </a:solidFill>
                        <a:effectLst/>
                        <a:latin typeface="Calibri" panose="020F0502020204030204" pitchFamily="34" charset="0"/>
                      </a:endParaRPr>
                    </a:p>
                  </a:txBody>
                  <a:tcPr marL="9525" marR="9525" marT="9525" marB="0" anchor="ctr">
                    <a:solidFill>
                      <a:srgbClr val="DCD8CB"/>
                    </a:solidFill>
                  </a:tcPr>
                </a:tc>
                <a:tc>
                  <a:txBody>
                    <a:bodyPr/>
                    <a:lstStyle/>
                    <a:p>
                      <a:pPr algn="r" fontAlgn="ctr"/>
                      <a:r>
                        <a:rPr lang="fr-FR" sz="1000" b="1" u="none" strike="noStrike" dirty="0">
                          <a:effectLst/>
                        </a:rPr>
                        <a:t>12</a:t>
                      </a:r>
                      <a:r>
                        <a:rPr lang="fr-FR" sz="1000" b="1" u="none" strike="noStrike" baseline="0" dirty="0">
                          <a:effectLst/>
                        </a:rPr>
                        <a:t> 510</a:t>
                      </a:r>
                      <a:r>
                        <a:rPr lang="fr-FR" sz="1000" b="1" u="none" strike="noStrike" dirty="0">
                          <a:effectLst/>
                        </a:rPr>
                        <a:t> </a:t>
                      </a:r>
                      <a:r>
                        <a:rPr lang="fr-FR" sz="1000" b="1" u="none" strike="noStrike" baseline="0" dirty="0">
                          <a:effectLst/>
                        </a:rPr>
                        <a:t> 988</a:t>
                      </a:r>
                      <a:r>
                        <a:rPr lang="fr-FR" sz="1000" b="1" u="none" strike="noStrike" dirty="0">
                          <a:effectLst/>
                        </a:rPr>
                        <a:t>  €</a:t>
                      </a:r>
                      <a:endParaRPr lang="fr-FR" sz="1000" b="1" i="0" u="none" strike="noStrike" dirty="0">
                        <a:solidFill>
                          <a:srgbClr val="000000"/>
                        </a:solidFill>
                        <a:effectLst/>
                        <a:latin typeface="Calibri" panose="020F0502020204030204" pitchFamily="34" charset="0"/>
                      </a:endParaRPr>
                    </a:p>
                  </a:txBody>
                  <a:tcPr marL="9525" marR="9525" marT="9525" marB="0" anchor="ctr">
                    <a:solidFill>
                      <a:srgbClr val="DCD8CB"/>
                    </a:solidFill>
                  </a:tcPr>
                </a:tc>
                <a:tc>
                  <a:txBody>
                    <a:bodyPr/>
                    <a:lstStyle/>
                    <a:p>
                      <a:pPr algn="r" fontAlgn="ctr"/>
                      <a:r>
                        <a:rPr lang="fr-FR" sz="1000" b="1" u="none" strike="noStrike" dirty="0">
                          <a:effectLst/>
                        </a:rPr>
                        <a:t>100,00%</a:t>
                      </a:r>
                      <a:endParaRPr lang="fr-FR" sz="1000" b="1" i="0" u="none" strike="noStrike" dirty="0">
                        <a:solidFill>
                          <a:srgbClr val="000000"/>
                        </a:solidFill>
                        <a:effectLst/>
                        <a:latin typeface="Calibri" panose="020F0502020204030204" pitchFamily="34" charset="0"/>
                      </a:endParaRPr>
                    </a:p>
                  </a:txBody>
                  <a:tcPr marL="9525" marR="9525" marT="9525" marB="0" anchor="ctr">
                    <a:solidFill>
                      <a:srgbClr val="DCD8CB"/>
                    </a:solidFill>
                  </a:tcPr>
                </a:tc>
                <a:extLst>
                  <a:ext uri="{0D108BD9-81ED-4DB2-BD59-A6C34878D82A}">
                    <a16:rowId xmlns:a16="http://schemas.microsoft.com/office/drawing/2014/main" val="4004726089"/>
                  </a:ext>
                </a:extLst>
              </a:tr>
            </a:tbl>
          </a:graphicData>
        </a:graphic>
      </p:graphicFrame>
      <p:graphicFrame>
        <p:nvGraphicFramePr>
          <p:cNvPr id="31" name="Tableau 30"/>
          <p:cNvGraphicFramePr>
            <a:graphicFrameLocks noGrp="1"/>
          </p:cNvGraphicFramePr>
          <p:nvPr>
            <p:extLst>
              <p:ext uri="{D42A27DB-BD31-4B8C-83A1-F6EECF244321}">
                <p14:modId xmlns:p14="http://schemas.microsoft.com/office/powerpoint/2010/main" val="4142448628"/>
              </p:ext>
            </p:extLst>
          </p:nvPr>
        </p:nvGraphicFramePr>
        <p:xfrm>
          <a:off x="1257961" y="2123431"/>
          <a:ext cx="10366665" cy="980804"/>
        </p:xfrm>
        <a:graphic>
          <a:graphicData uri="http://schemas.openxmlformats.org/drawingml/2006/table">
            <a:tbl>
              <a:tblPr>
                <a:tableStyleId>{5940675A-B579-460E-94D1-54222C63F5DA}</a:tableStyleId>
              </a:tblPr>
              <a:tblGrid>
                <a:gridCol w="2872899">
                  <a:extLst>
                    <a:ext uri="{9D8B030D-6E8A-4147-A177-3AD203B41FA5}">
                      <a16:colId xmlns:a16="http://schemas.microsoft.com/office/drawing/2014/main" val="207361473"/>
                    </a:ext>
                  </a:extLst>
                </a:gridCol>
                <a:gridCol w="2717140">
                  <a:extLst>
                    <a:ext uri="{9D8B030D-6E8A-4147-A177-3AD203B41FA5}">
                      <a16:colId xmlns:a16="http://schemas.microsoft.com/office/drawing/2014/main" val="735574947"/>
                    </a:ext>
                  </a:extLst>
                </a:gridCol>
                <a:gridCol w="2388313">
                  <a:extLst>
                    <a:ext uri="{9D8B030D-6E8A-4147-A177-3AD203B41FA5}">
                      <a16:colId xmlns:a16="http://schemas.microsoft.com/office/drawing/2014/main" val="4122583698"/>
                    </a:ext>
                  </a:extLst>
                </a:gridCol>
                <a:gridCol w="2388313">
                  <a:extLst>
                    <a:ext uri="{9D8B030D-6E8A-4147-A177-3AD203B41FA5}">
                      <a16:colId xmlns:a16="http://schemas.microsoft.com/office/drawing/2014/main" val="2786668949"/>
                    </a:ext>
                  </a:extLst>
                </a:gridCol>
              </a:tblGrid>
              <a:tr h="342793">
                <a:tc>
                  <a:txBody>
                    <a:bodyPr/>
                    <a:lstStyle/>
                    <a:p>
                      <a:pPr algn="ctr" fontAlgn="ctr"/>
                      <a:r>
                        <a:rPr lang="fr-FR" sz="1050" b="1" u="none" strike="noStrike" dirty="0">
                          <a:solidFill>
                            <a:schemeClr val="bg1"/>
                          </a:solidFill>
                          <a:effectLst/>
                        </a:rPr>
                        <a:t>Type</a:t>
                      </a:r>
                      <a:endParaRPr lang="fr-FR" sz="105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tc>
                  <a:txBody>
                    <a:bodyPr/>
                    <a:lstStyle/>
                    <a:p>
                      <a:pPr algn="ctr" fontAlgn="ctr"/>
                      <a:r>
                        <a:rPr lang="fr-FR" sz="1050" b="1" u="none" strike="noStrike" dirty="0">
                          <a:solidFill>
                            <a:schemeClr val="bg1"/>
                          </a:solidFill>
                          <a:effectLst/>
                        </a:rPr>
                        <a:t>Capital restant dû</a:t>
                      </a:r>
                      <a:endParaRPr lang="fr-FR" sz="105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tc>
                  <a:txBody>
                    <a:bodyPr/>
                    <a:lstStyle/>
                    <a:p>
                      <a:pPr algn="ctr" fontAlgn="ctr"/>
                      <a:r>
                        <a:rPr lang="fr-FR" sz="1050" b="1" u="none" strike="noStrike" dirty="0">
                          <a:solidFill>
                            <a:schemeClr val="bg1"/>
                          </a:solidFill>
                          <a:effectLst/>
                        </a:rPr>
                        <a:t>% d'exposition</a:t>
                      </a:r>
                      <a:endParaRPr lang="fr-FR" sz="105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tc>
                  <a:txBody>
                    <a:bodyPr/>
                    <a:lstStyle/>
                    <a:p>
                      <a:pPr algn="ctr" fontAlgn="ctr"/>
                      <a:r>
                        <a:rPr lang="fr-FR" sz="1050" b="1" u="none" strike="noStrike" dirty="0">
                          <a:solidFill>
                            <a:schemeClr val="bg1"/>
                          </a:solidFill>
                          <a:effectLst/>
                        </a:rPr>
                        <a:t>Taux moyen Annuel</a:t>
                      </a:r>
                      <a:endParaRPr lang="fr-FR" sz="1050" b="1" i="0" u="none" strike="noStrike" dirty="0">
                        <a:solidFill>
                          <a:schemeClr val="bg1"/>
                        </a:solidFill>
                        <a:effectLst/>
                        <a:latin typeface="Calibri" panose="020F0502020204030204" pitchFamily="34" charset="0"/>
                      </a:endParaRPr>
                    </a:p>
                  </a:txBody>
                  <a:tcPr marL="9525" marR="9525" marT="9525" marB="0" anchor="ctr">
                    <a:solidFill>
                      <a:srgbClr val="1E497D"/>
                    </a:solidFill>
                  </a:tcPr>
                </a:tc>
                <a:extLst>
                  <a:ext uri="{0D108BD9-81ED-4DB2-BD59-A6C34878D82A}">
                    <a16:rowId xmlns:a16="http://schemas.microsoft.com/office/drawing/2014/main" val="1922596951"/>
                  </a:ext>
                </a:extLst>
              </a:tr>
              <a:tr h="202509">
                <a:tc>
                  <a:txBody>
                    <a:bodyPr/>
                    <a:lstStyle/>
                    <a:p>
                      <a:pPr algn="ctr" fontAlgn="b"/>
                      <a:r>
                        <a:rPr lang="fr-FR" sz="1100" u="none" strike="noStrike" dirty="0">
                          <a:effectLst/>
                          <a:latin typeface="+mn-lt"/>
                        </a:rPr>
                        <a:t>Fixe</a:t>
                      </a:r>
                      <a:endParaRPr lang="fr-FR" sz="1100" b="0" i="0" u="none" strike="noStrike" dirty="0">
                        <a:solidFill>
                          <a:srgbClr val="000000"/>
                        </a:solidFill>
                        <a:effectLst/>
                        <a:latin typeface="+mn-lt"/>
                      </a:endParaRPr>
                    </a:p>
                  </a:txBody>
                  <a:tcPr marL="9525" marR="9525" marT="9525" marB="0" anchor="b"/>
                </a:tc>
                <a:tc>
                  <a:txBody>
                    <a:bodyPr/>
                    <a:lstStyle/>
                    <a:p>
                      <a:pPr algn="r" fontAlgn="b"/>
                      <a:r>
                        <a:rPr lang="fr-FR" sz="1100" u="none" strike="noStrike" dirty="0">
                          <a:effectLst/>
                          <a:latin typeface="+mn-lt"/>
                        </a:rPr>
                        <a:t>9 488 652  €</a:t>
                      </a:r>
                      <a:endParaRPr lang="fr-FR" sz="1100" b="0" i="0" u="none" strike="noStrike" dirty="0">
                        <a:solidFill>
                          <a:srgbClr val="000000"/>
                        </a:solidFill>
                        <a:effectLst/>
                        <a:latin typeface="+mn-lt"/>
                      </a:endParaRPr>
                    </a:p>
                  </a:txBody>
                  <a:tcPr marL="9525" marR="9525" marT="9525" marB="0" anchor="b"/>
                </a:tc>
                <a:tc>
                  <a:txBody>
                    <a:bodyPr/>
                    <a:lstStyle/>
                    <a:p>
                      <a:pPr algn="r" fontAlgn="b"/>
                      <a:r>
                        <a:rPr lang="fr-FR" sz="1100" u="none" strike="noStrike" dirty="0">
                          <a:effectLst/>
                          <a:latin typeface="+mn-lt"/>
                        </a:rPr>
                        <a:t>75,84%</a:t>
                      </a:r>
                      <a:endParaRPr lang="fr-FR" sz="1100" b="0" i="0" u="none" strike="noStrike" dirty="0">
                        <a:solidFill>
                          <a:srgbClr val="000000"/>
                        </a:solidFill>
                        <a:effectLst/>
                        <a:latin typeface="+mn-lt"/>
                      </a:endParaRPr>
                    </a:p>
                  </a:txBody>
                  <a:tcPr marL="9525" marR="9525" marT="9525" marB="0" anchor="b"/>
                </a:tc>
                <a:tc>
                  <a:txBody>
                    <a:bodyPr/>
                    <a:lstStyle/>
                    <a:p>
                      <a:pPr algn="r" fontAlgn="b"/>
                      <a:r>
                        <a:rPr lang="fr-FR" sz="1100" u="none" strike="noStrike" dirty="0">
                          <a:effectLst/>
                          <a:latin typeface="+mn-lt"/>
                        </a:rPr>
                        <a:t>0,95%</a:t>
                      </a:r>
                      <a:endParaRPr lang="fr-FR"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79997848"/>
                  </a:ext>
                </a:extLst>
              </a:tr>
              <a:tr h="217751">
                <a:tc>
                  <a:txBody>
                    <a:bodyPr/>
                    <a:lstStyle/>
                    <a:p>
                      <a:pPr algn="ctr" fontAlgn="b"/>
                      <a:r>
                        <a:rPr lang="fr-FR" sz="1100" u="none" strike="noStrike" dirty="0">
                          <a:effectLst/>
                          <a:latin typeface="+mn-lt"/>
                        </a:rPr>
                        <a:t>Pente et change</a:t>
                      </a:r>
                      <a:endParaRPr lang="fr-FR" sz="1100" b="0" i="0" u="none" strike="noStrike" dirty="0">
                        <a:solidFill>
                          <a:srgbClr val="000000"/>
                        </a:solidFill>
                        <a:effectLst/>
                        <a:latin typeface="+mn-lt"/>
                      </a:endParaRPr>
                    </a:p>
                  </a:txBody>
                  <a:tcPr marL="9525" marR="9525" marT="9525" marB="0" anchor="b"/>
                </a:tc>
                <a:tc>
                  <a:txBody>
                    <a:bodyPr/>
                    <a:lstStyle/>
                    <a:p>
                      <a:pPr algn="r" fontAlgn="b"/>
                      <a:r>
                        <a:rPr lang="fr-FR" sz="1100" u="none" strike="noStrike" dirty="0">
                          <a:effectLst/>
                          <a:latin typeface="+mn-lt"/>
                        </a:rPr>
                        <a:t>3 022 336  €</a:t>
                      </a:r>
                      <a:endParaRPr lang="fr-FR" sz="1100" b="0" i="0" u="none" strike="noStrike" dirty="0">
                        <a:solidFill>
                          <a:srgbClr val="000000"/>
                        </a:solidFill>
                        <a:effectLst/>
                        <a:latin typeface="+mn-lt"/>
                      </a:endParaRPr>
                    </a:p>
                  </a:txBody>
                  <a:tcPr marL="9525" marR="9525" marT="9525" marB="0" anchor="b"/>
                </a:tc>
                <a:tc>
                  <a:txBody>
                    <a:bodyPr/>
                    <a:lstStyle/>
                    <a:p>
                      <a:pPr algn="r" fontAlgn="b"/>
                      <a:r>
                        <a:rPr lang="fr-FR" sz="1100" u="none" strike="noStrike" dirty="0">
                          <a:effectLst/>
                          <a:latin typeface="+mn-lt"/>
                        </a:rPr>
                        <a:t>24,16%</a:t>
                      </a:r>
                      <a:endParaRPr lang="fr-FR" sz="1100" b="0" i="0" u="none" strike="noStrike" dirty="0">
                        <a:solidFill>
                          <a:srgbClr val="000000"/>
                        </a:solidFill>
                        <a:effectLst/>
                        <a:latin typeface="+mn-lt"/>
                      </a:endParaRPr>
                    </a:p>
                  </a:txBody>
                  <a:tcPr marL="9525" marR="9525" marT="9525" marB="0" anchor="b"/>
                </a:tc>
                <a:tc>
                  <a:txBody>
                    <a:bodyPr/>
                    <a:lstStyle/>
                    <a:p>
                      <a:pPr algn="r" fontAlgn="b"/>
                      <a:r>
                        <a:rPr lang="fr-FR" sz="1100" u="none" strike="noStrike" dirty="0">
                          <a:solidFill>
                            <a:schemeClr val="tx1"/>
                          </a:solidFill>
                          <a:effectLst/>
                          <a:latin typeface="+mn-lt"/>
                        </a:rPr>
                        <a:t>8,51</a:t>
                      </a:r>
                      <a:r>
                        <a:rPr lang="fr-FR" sz="1100" u="none" strike="noStrike" dirty="0">
                          <a:effectLst/>
                          <a:latin typeface="+mn-lt"/>
                        </a:rPr>
                        <a:t>%</a:t>
                      </a:r>
                      <a:endParaRPr lang="fr-FR"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500765440"/>
                  </a:ext>
                </a:extLst>
              </a:tr>
              <a:tr h="217751">
                <a:tc>
                  <a:txBody>
                    <a:bodyPr/>
                    <a:lstStyle/>
                    <a:p>
                      <a:pPr algn="ctr" fontAlgn="ctr"/>
                      <a:r>
                        <a:rPr lang="fr-FR" sz="1100" b="1" u="none" strike="noStrike" dirty="0">
                          <a:effectLst/>
                          <a:latin typeface="+mn-lt"/>
                        </a:rPr>
                        <a:t>Ensemble des risques</a:t>
                      </a:r>
                      <a:endParaRPr lang="fr-FR" sz="1100" b="1" i="0" u="none" strike="noStrike" dirty="0">
                        <a:solidFill>
                          <a:srgbClr val="000000"/>
                        </a:solidFill>
                        <a:effectLst/>
                        <a:latin typeface="+mn-lt"/>
                      </a:endParaRPr>
                    </a:p>
                  </a:txBody>
                  <a:tcPr marL="9525" marR="9525" marT="9525" marB="0" anchor="ctr">
                    <a:solidFill>
                      <a:srgbClr val="DCD8CB"/>
                    </a:solidFill>
                  </a:tcPr>
                </a:tc>
                <a:tc>
                  <a:txBody>
                    <a:bodyPr/>
                    <a:lstStyle/>
                    <a:p>
                      <a:pPr algn="r" fontAlgn="ctr"/>
                      <a:r>
                        <a:rPr lang="fr-FR" sz="1100" b="1" u="none" strike="noStrike" dirty="0">
                          <a:effectLst/>
                          <a:latin typeface="+mn-lt"/>
                        </a:rPr>
                        <a:t>12</a:t>
                      </a:r>
                      <a:r>
                        <a:rPr lang="fr-FR" sz="1100" b="1" u="none" strike="noStrike" baseline="0" dirty="0">
                          <a:effectLst/>
                          <a:latin typeface="+mn-lt"/>
                        </a:rPr>
                        <a:t> 510 988</a:t>
                      </a:r>
                      <a:r>
                        <a:rPr lang="fr-FR" sz="1100" b="1" u="none" strike="noStrike" dirty="0">
                          <a:effectLst/>
                          <a:latin typeface="+mn-lt"/>
                        </a:rPr>
                        <a:t>  €</a:t>
                      </a:r>
                      <a:endParaRPr lang="fr-FR" sz="1100" b="1" i="0" u="none" strike="noStrike" dirty="0">
                        <a:solidFill>
                          <a:srgbClr val="000000"/>
                        </a:solidFill>
                        <a:effectLst/>
                        <a:latin typeface="+mn-lt"/>
                      </a:endParaRPr>
                    </a:p>
                  </a:txBody>
                  <a:tcPr marL="9525" marR="9525" marT="9525" marB="0" anchor="ctr">
                    <a:solidFill>
                      <a:srgbClr val="DCD8CB"/>
                    </a:solidFill>
                  </a:tcPr>
                </a:tc>
                <a:tc>
                  <a:txBody>
                    <a:bodyPr/>
                    <a:lstStyle/>
                    <a:p>
                      <a:pPr algn="r" fontAlgn="ctr"/>
                      <a:r>
                        <a:rPr lang="fr-FR" sz="1100" b="1" u="none" strike="noStrike" dirty="0">
                          <a:effectLst/>
                          <a:latin typeface="+mn-lt"/>
                        </a:rPr>
                        <a:t>100,00%</a:t>
                      </a:r>
                      <a:endParaRPr lang="fr-FR" sz="1100" b="1" i="0" u="none" strike="noStrike" dirty="0">
                        <a:solidFill>
                          <a:srgbClr val="000000"/>
                        </a:solidFill>
                        <a:effectLst/>
                        <a:latin typeface="+mn-lt"/>
                      </a:endParaRPr>
                    </a:p>
                  </a:txBody>
                  <a:tcPr marL="9525" marR="9525" marT="9525" marB="0" anchor="ctr">
                    <a:solidFill>
                      <a:srgbClr val="DCD8CB"/>
                    </a:solidFill>
                  </a:tcPr>
                </a:tc>
                <a:tc>
                  <a:txBody>
                    <a:bodyPr/>
                    <a:lstStyle/>
                    <a:p>
                      <a:pPr algn="r" fontAlgn="ctr"/>
                      <a:r>
                        <a:rPr lang="fr-FR" sz="1100" b="1" u="none" strike="noStrike" dirty="0">
                          <a:effectLst/>
                          <a:latin typeface="+mn-lt"/>
                        </a:rPr>
                        <a:t>2,82%</a:t>
                      </a:r>
                      <a:endParaRPr lang="fr-FR" sz="1100" b="1" i="0" u="none" strike="noStrike" dirty="0">
                        <a:solidFill>
                          <a:srgbClr val="000000"/>
                        </a:solidFill>
                        <a:effectLst/>
                        <a:latin typeface="+mn-lt"/>
                      </a:endParaRPr>
                    </a:p>
                  </a:txBody>
                  <a:tcPr marL="9525" marR="9525" marT="9525" marB="0" anchor="ctr">
                    <a:solidFill>
                      <a:srgbClr val="DCD8CB"/>
                    </a:solidFill>
                  </a:tcPr>
                </a:tc>
                <a:extLst>
                  <a:ext uri="{0D108BD9-81ED-4DB2-BD59-A6C34878D82A}">
                    <a16:rowId xmlns:a16="http://schemas.microsoft.com/office/drawing/2014/main" val="1497363631"/>
                  </a:ext>
                </a:extLst>
              </a:tr>
            </a:tbl>
          </a:graphicData>
        </a:graphic>
      </p:graphicFrame>
      <p:sp>
        <p:nvSpPr>
          <p:cNvPr id="33" name="ZoneTexte 32"/>
          <p:cNvSpPr txBox="1"/>
          <p:nvPr/>
        </p:nvSpPr>
        <p:spPr>
          <a:xfrm>
            <a:off x="987135" y="949840"/>
            <a:ext cx="828107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hangingPunct="0"/>
            <a:r>
              <a:rPr lang="fr-FR" sz="1600" b="1" dirty="0">
                <a:solidFill>
                  <a:srgbClr val="114864"/>
                </a:solidFill>
              </a:rPr>
              <a:t>Encours au 31/12/2026 = </a:t>
            </a:r>
            <a:r>
              <a:rPr lang="fr-FR" sz="1600" b="1" dirty="0">
                <a:solidFill>
                  <a:srgbClr val="004D80"/>
                </a:solidFill>
              </a:rPr>
              <a:t>12,5 </a:t>
            </a:r>
            <a:r>
              <a:rPr lang="fr-FR" sz="1600" b="1" dirty="0">
                <a:solidFill>
                  <a:srgbClr val="114864"/>
                </a:solidFill>
              </a:rPr>
              <a:t>M€ </a:t>
            </a:r>
            <a:r>
              <a:rPr lang="fr-FR" sz="1600" dirty="0">
                <a:solidFill>
                  <a:srgbClr val="114864"/>
                </a:solidFill>
              </a:rPr>
              <a:t>dont </a:t>
            </a:r>
            <a:r>
              <a:rPr lang="fr-FR" sz="1600" dirty="0">
                <a:solidFill>
                  <a:srgbClr val="004D80"/>
                </a:solidFill>
              </a:rPr>
              <a:t>3,41 </a:t>
            </a:r>
            <a:r>
              <a:rPr lang="fr-FR" sz="1600" dirty="0">
                <a:solidFill>
                  <a:srgbClr val="114864"/>
                </a:solidFill>
              </a:rPr>
              <a:t>M€ au titre des produits structurés DEXIA</a:t>
            </a:r>
          </a:p>
        </p:txBody>
      </p:sp>
      <p:pic>
        <p:nvPicPr>
          <p:cNvPr id="2" name="Image 1"/>
          <p:cNvPicPr>
            <a:picLocks noChangeAspect="1"/>
          </p:cNvPicPr>
          <p:nvPr/>
        </p:nvPicPr>
        <p:blipFill>
          <a:blip r:embed="rId4"/>
          <a:stretch>
            <a:fillRect/>
          </a:stretch>
        </p:blipFill>
        <p:spPr>
          <a:xfrm>
            <a:off x="1228725" y="1460505"/>
            <a:ext cx="10395902" cy="426940"/>
          </a:xfrm>
          <a:prstGeom prst="rect">
            <a:avLst/>
          </a:prstGeom>
        </p:spPr>
      </p:pic>
    </p:spTree>
    <p:extLst>
      <p:ext uri="{BB962C8B-B14F-4D97-AF65-F5344CB8AC3E}">
        <p14:creationId xmlns:p14="http://schemas.microsoft.com/office/powerpoint/2010/main" val="4200386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D693EDBF-93A8-9E42-A379-838B397A5D0C}" type="slidenum">
              <a:rPr lang="fr-FR" smtClean="0"/>
              <a:t>33</a:t>
            </a:fld>
            <a:endParaRPr lang="fr-FR"/>
          </a:p>
        </p:txBody>
      </p:sp>
      <p:sp>
        <p:nvSpPr>
          <p:cNvPr id="3" name="RECETTES DE FONCTIONNEMENT">
            <a:extLst>
              <a:ext uri="{FF2B5EF4-FFF2-40B4-BE49-F238E27FC236}">
                <a16:creationId xmlns:a16="http://schemas.microsoft.com/office/drawing/2014/main" id="{55653E87-F22F-E139-9C3D-C1CAFB9C61E8}"/>
              </a:ext>
            </a:extLst>
          </p:cNvPr>
          <p:cNvSpPr txBox="1"/>
          <p:nvPr/>
        </p:nvSpPr>
        <p:spPr>
          <a:xfrm>
            <a:off x="155449" y="125704"/>
            <a:ext cx="11902912" cy="52322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lang="fr-FR" sz="2800" dirty="0">
                <a:solidFill>
                  <a:schemeClr val="bg1"/>
                </a:solidFill>
              </a:rPr>
              <a:t>BUDGET ANNEXE ASSAINISSEMENT</a:t>
            </a:r>
            <a:endParaRPr lang="fr-FR" sz="2800" dirty="0">
              <a:solidFill>
                <a:srgbClr val="FFFFFF"/>
              </a:solidFill>
            </a:endParaRPr>
          </a:p>
        </p:txBody>
      </p:sp>
      <p:pic>
        <p:nvPicPr>
          <p:cNvPr id="4" name="image1.png" descr="image1.png">
            <a:extLst>
              <a:ext uri="{FF2B5EF4-FFF2-40B4-BE49-F238E27FC236}">
                <a16:creationId xmlns:a16="http://schemas.microsoft.com/office/drawing/2014/main" id="{ABB3EC48-799D-050F-384A-E0EC22F2D299}"/>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sp>
        <p:nvSpPr>
          <p:cNvPr id="5" name="PRINCIPAUX TRAVAUX INSCRITS">
            <a:extLst>
              <a:ext uri="{FF2B5EF4-FFF2-40B4-BE49-F238E27FC236}">
                <a16:creationId xmlns:a16="http://schemas.microsoft.com/office/drawing/2014/main" id="{A0B8F842-78CD-0D1E-C66C-B73041B0D8F6}"/>
              </a:ext>
            </a:extLst>
          </p:cNvPr>
          <p:cNvSpPr txBox="1"/>
          <p:nvPr/>
        </p:nvSpPr>
        <p:spPr>
          <a:xfrm>
            <a:off x="2339973" y="1833264"/>
            <a:ext cx="7533864" cy="1395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rgbClr val="EF6430"/>
                </a:solidFill>
              </a:defRPr>
            </a:lvl1pPr>
          </a:lstStyle>
          <a:p>
            <a:pPr algn="ctr"/>
            <a:r>
              <a:rPr lang="fr-FR" sz="2800" dirty="0">
                <a:solidFill>
                  <a:schemeClr val="tx1"/>
                </a:solidFill>
              </a:rPr>
              <a:t>PRESTATIONS DE SERVICES</a:t>
            </a:r>
            <a:br>
              <a:rPr lang="fr-FR" sz="2800" dirty="0">
                <a:solidFill>
                  <a:schemeClr val="tx1"/>
                </a:solidFill>
              </a:rPr>
            </a:br>
            <a:r>
              <a:rPr lang="fr-FR" sz="2800" b="0" dirty="0">
                <a:solidFill>
                  <a:schemeClr val="tx1"/>
                </a:solidFill>
              </a:rPr>
              <a:t/>
            </a:r>
            <a:br>
              <a:rPr lang="fr-FR" sz="2800" b="0" dirty="0">
                <a:solidFill>
                  <a:schemeClr val="tx1"/>
                </a:solidFill>
              </a:rPr>
            </a:br>
            <a:r>
              <a:rPr lang="fr-FR" sz="2800" b="0" dirty="0">
                <a:solidFill>
                  <a:schemeClr val="tx1"/>
                </a:solidFill>
              </a:rPr>
              <a:t>FONCTIONNEMENT &amp; INVESTISSEMENT</a:t>
            </a:r>
            <a:endParaRPr sz="2800" b="0" dirty="0">
              <a:solidFill>
                <a:schemeClr val="tx1"/>
              </a:solidFill>
            </a:endParaRPr>
          </a:p>
        </p:txBody>
      </p:sp>
    </p:spTree>
    <p:extLst>
      <p:ext uri="{BB962C8B-B14F-4D97-AF65-F5344CB8AC3E}">
        <p14:creationId xmlns:p14="http://schemas.microsoft.com/office/powerpoint/2010/main" val="195447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693EDBF-93A8-9E42-A379-838B397A5D0C}" type="slidenum">
              <a:rPr lang="fr-FR" smtClean="0"/>
              <a:t>34</a:t>
            </a:fld>
            <a:endParaRPr lang="fr-FR"/>
          </a:p>
        </p:txBody>
      </p:sp>
      <p:graphicFrame>
        <p:nvGraphicFramePr>
          <p:cNvPr id="8" name="Tableau 7">
            <a:extLst>
              <a:ext uri="{FF2B5EF4-FFF2-40B4-BE49-F238E27FC236}">
                <a16:creationId xmlns:a16="http://schemas.microsoft.com/office/drawing/2014/main" id="{02D49EC2-B31B-F14B-BC24-619343E01004}"/>
              </a:ext>
            </a:extLst>
          </p:cNvPr>
          <p:cNvGraphicFramePr>
            <a:graphicFrameLocks noGrp="1"/>
          </p:cNvGraphicFramePr>
          <p:nvPr>
            <p:extLst>
              <p:ext uri="{D42A27DB-BD31-4B8C-83A1-F6EECF244321}">
                <p14:modId xmlns:p14="http://schemas.microsoft.com/office/powerpoint/2010/main" val="3061170375"/>
              </p:ext>
            </p:extLst>
          </p:nvPr>
        </p:nvGraphicFramePr>
        <p:xfrm>
          <a:off x="1380127" y="1738750"/>
          <a:ext cx="8560526" cy="2682240"/>
        </p:xfrm>
        <a:graphic>
          <a:graphicData uri="http://schemas.openxmlformats.org/drawingml/2006/table">
            <a:tbl>
              <a:tblPr firstRow="1" bandRow="1">
                <a:tableStyleId>{5C22544A-7EE6-4342-B048-85BDC9FD1C3A}</a:tableStyleId>
              </a:tblPr>
              <a:tblGrid>
                <a:gridCol w="3798969">
                  <a:extLst>
                    <a:ext uri="{9D8B030D-6E8A-4147-A177-3AD203B41FA5}">
                      <a16:colId xmlns:a16="http://schemas.microsoft.com/office/drawing/2014/main" val="821802871"/>
                    </a:ext>
                  </a:extLst>
                </a:gridCol>
                <a:gridCol w="1640736">
                  <a:extLst>
                    <a:ext uri="{9D8B030D-6E8A-4147-A177-3AD203B41FA5}">
                      <a16:colId xmlns:a16="http://schemas.microsoft.com/office/drawing/2014/main" val="3429804136"/>
                    </a:ext>
                  </a:extLst>
                </a:gridCol>
                <a:gridCol w="1570486">
                  <a:extLst>
                    <a:ext uri="{9D8B030D-6E8A-4147-A177-3AD203B41FA5}">
                      <a16:colId xmlns:a16="http://schemas.microsoft.com/office/drawing/2014/main" val="1056032643"/>
                    </a:ext>
                  </a:extLst>
                </a:gridCol>
                <a:gridCol w="1550335">
                  <a:extLst>
                    <a:ext uri="{9D8B030D-6E8A-4147-A177-3AD203B41FA5}">
                      <a16:colId xmlns:a16="http://schemas.microsoft.com/office/drawing/2014/main" val="2471587864"/>
                    </a:ext>
                  </a:extLst>
                </a:gridCol>
              </a:tblGrid>
              <a:tr h="336625">
                <a:tc>
                  <a:txBody>
                    <a:bodyPr/>
                    <a:lstStyle/>
                    <a:p>
                      <a:pPr algn="ctr"/>
                      <a:r>
                        <a:rPr lang="fr-FR" sz="1800" dirty="0"/>
                        <a:t>CA 2025 en K€</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RECETTES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DEPENSES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fr-FR" sz="1800" dirty="0"/>
                        <a:t>SOLDE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74347"/>
                  </a:ext>
                </a:extLst>
              </a:tr>
              <a:tr h="336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solidFill>
                            <a:schemeClr val="tx1"/>
                          </a:solidFill>
                        </a:rPr>
                        <a:t>FONCTIONNEMENT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0" dirty="0">
                          <a:solidFill>
                            <a:schemeClr val="tx1"/>
                          </a:solidFill>
                        </a:rPr>
                        <a:t>5 640,84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dirty="0">
                          <a:solidFill>
                            <a:schemeClr val="tx1"/>
                          </a:solidFill>
                        </a:rPr>
                        <a:t>5 640,84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49004058"/>
                  </a:ext>
                </a:extLst>
              </a:tr>
              <a:tr h="336625">
                <a:tc>
                  <a:txBody>
                    <a:bodyPr/>
                    <a:lstStyle/>
                    <a:p>
                      <a:r>
                        <a:rPr lang="fr-FR" sz="1800" b="1" dirty="0">
                          <a:solidFill>
                            <a:schemeClr val="tx1"/>
                          </a:solidFill>
                        </a:rPr>
                        <a:t>SOLDE DE FONCTIONNEMENT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5 640,84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5 640,84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82983923"/>
                  </a:ext>
                </a:extLst>
              </a:tr>
              <a:tr h="224417">
                <a:tc>
                  <a:txBody>
                    <a:bodyPr/>
                    <a:lstStyle/>
                    <a:p>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947282829"/>
                  </a:ext>
                </a:extLst>
              </a:tr>
              <a:tr h="336625">
                <a:tc>
                  <a:txBody>
                    <a:bodyPr/>
                    <a:lstStyle/>
                    <a:p>
                      <a:r>
                        <a:rPr lang="fr-FR" sz="1800" b="0" dirty="0">
                          <a:solidFill>
                            <a:schemeClr val="tx1"/>
                          </a:solidFill>
                        </a:rPr>
                        <a:t>INVESTISSEMENTS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0" dirty="0">
                          <a:solidFill>
                            <a:schemeClr val="tx1"/>
                          </a:solidFill>
                        </a:rPr>
                        <a:t>27</a:t>
                      </a:r>
                      <a:r>
                        <a:rPr lang="fr-FR" sz="1800" b="0" baseline="0" dirty="0">
                          <a:solidFill>
                            <a:schemeClr val="tx1"/>
                          </a:solidFill>
                        </a:rPr>
                        <a:t> 002,64</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dirty="0">
                          <a:solidFill>
                            <a:schemeClr val="tx1"/>
                          </a:solidFill>
                        </a:rPr>
                        <a:t>27</a:t>
                      </a:r>
                      <a:r>
                        <a:rPr lang="fr-FR" sz="1800" b="0" baseline="0" dirty="0">
                          <a:solidFill>
                            <a:schemeClr val="tx1"/>
                          </a:solidFill>
                        </a:rPr>
                        <a:t> 002,64</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11024092"/>
                  </a:ext>
                </a:extLst>
              </a:tr>
              <a:tr h="336625">
                <a:tc>
                  <a:txBody>
                    <a:bodyPr/>
                    <a:lstStyle/>
                    <a:p>
                      <a:r>
                        <a:rPr lang="fr-FR" sz="1800" b="1" dirty="0">
                          <a:solidFill>
                            <a:schemeClr val="tx1"/>
                          </a:solidFill>
                        </a:rPr>
                        <a:t>SOLDE D’INVESTISSEMENTS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27</a:t>
                      </a:r>
                      <a:r>
                        <a:rPr lang="fr-FR" sz="1800" b="1" baseline="0" dirty="0">
                          <a:solidFill>
                            <a:schemeClr val="tx1"/>
                          </a:solidFill>
                        </a:rPr>
                        <a:t> 002,64</a:t>
                      </a:r>
                      <a:endParaRPr lang="fr-FR"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27</a:t>
                      </a:r>
                      <a:r>
                        <a:rPr lang="fr-FR" sz="1800" b="1" baseline="0" dirty="0">
                          <a:solidFill>
                            <a:schemeClr val="tx1"/>
                          </a:solidFill>
                        </a:rPr>
                        <a:t> 002,64</a:t>
                      </a:r>
                      <a:endParaRPr lang="fr-FR"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0937874"/>
                  </a:ext>
                </a:extLst>
              </a:tr>
              <a:tr h="139337">
                <a:tc>
                  <a:txBody>
                    <a:bodyPr/>
                    <a:lstStyle/>
                    <a:p>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endParaRPr lang="fr-FR"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483666642"/>
                  </a:ext>
                </a:extLst>
              </a:tr>
              <a:tr h="126553">
                <a:tc>
                  <a:txBody>
                    <a:bodyPr/>
                    <a:lstStyle/>
                    <a:p>
                      <a:pPr algn="l"/>
                      <a:r>
                        <a:rPr lang="fr-FR" sz="1800" b="1" dirty="0">
                          <a:solidFill>
                            <a:schemeClr val="tx1"/>
                          </a:solidFill>
                        </a:rPr>
                        <a:t>TOTAL CUMULÉ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32 643,48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32</a:t>
                      </a:r>
                      <a:r>
                        <a:rPr lang="fr-FR" sz="1800" b="1" baseline="0" dirty="0">
                          <a:solidFill>
                            <a:schemeClr val="tx1"/>
                          </a:solidFill>
                        </a:rPr>
                        <a:t> 643,48</a:t>
                      </a:r>
                      <a:endParaRPr lang="fr-FR"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fr-FR" sz="1800"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22279503"/>
                  </a:ext>
                </a:extLst>
              </a:tr>
            </a:tbl>
          </a:graphicData>
        </a:graphic>
      </p:graphicFrame>
      <p:grpSp>
        <p:nvGrpSpPr>
          <p:cNvPr id="7" name="Groupe 6"/>
          <p:cNvGrpSpPr/>
          <p:nvPr/>
        </p:nvGrpSpPr>
        <p:grpSpPr>
          <a:xfrm>
            <a:off x="119405" y="106046"/>
            <a:ext cx="635725" cy="584775"/>
            <a:chOff x="1051559" y="2779973"/>
            <a:chExt cx="762000" cy="710356"/>
          </a:xfrm>
        </p:grpSpPr>
        <p:sp>
          <p:nvSpPr>
            <p:cNvPr id="9" name="Rectangle 8"/>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051559" y="2779973"/>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
        <p:nvSpPr>
          <p:cNvPr id="2" name="RECETTES DE FONCTIONNEMENT">
            <a:extLst>
              <a:ext uri="{FF2B5EF4-FFF2-40B4-BE49-F238E27FC236}">
                <a16:creationId xmlns:a16="http://schemas.microsoft.com/office/drawing/2014/main" id="{944416CF-4A37-52CF-18C0-8858EB3C2603}"/>
              </a:ext>
            </a:extLst>
          </p:cNvPr>
          <p:cNvSpPr txBox="1"/>
          <p:nvPr/>
        </p:nvSpPr>
        <p:spPr>
          <a:xfrm>
            <a:off x="800713" y="128207"/>
            <a:ext cx="11279617" cy="54000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lang="fr-FR" sz="2800" dirty="0">
                <a:solidFill>
                  <a:schemeClr val="bg1"/>
                </a:solidFill>
              </a:rPr>
              <a:t>BUDGET ANNEXE ASSAINISSEMENT</a:t>
            </a:r>
            <a:endParaRPr lang="fr-FR" sz="2800" dirty="0">
              <a:solidFill>
                <a:srgbClr val="FFFFFF"/>
              </a:solidFill>
            </a:endParaRPr>
          </a:p>
        </p:txBody>
      </p:sp>
      <p:pic>
        <p:nvPicPr>
          <p:cNvPr id="3" name="image1.png" descr="image1.png">
            <a:extLst>
              <a:ext uri="{FF2B5EF4-FFF2-40B4-BE49-F238E27FC236}">
                <a16:creationId xmlns:a16="http://schemas.microsoft.com/office/drawing/2014/main" id="{371E42B9-B715-2601-1175-28E2DD1B1FCE}"/>
              </a:ext>
            </a:extLst>
          </p:cNvPr>
          <p:cNvPicPr>
            <a:picLocks noChangeAspect="1"/>
          </p:cNvPicPr>
          <p:nvPr/>
        </p:nvPicPr>
        <p:blipFill>
          <a:blip r:embed="rId2"/>
          <a:stretch>
            <a:fillRect/>
          </a:stretch>
        </p:blipFill>
        <p:spPr>
          <a:xfrm>
            <a:off x="8913991" y="5969119"/>
            <a:ext cx="2094410" cy="805007"/>
          </a:xfrm>
          <a:prstGeom prst="rect">
            <a:avLst/>
          </a:prstGeom>
          <a:ln w="12700">
            <a:miter lim="400000"/>
          </a:ln>
        </p:spPr>
      </p:pic>
      <p:sp>
        <p:nvSpPr>
          <p:cNvPr id="13" name="PRINCIPAUX TRAVAUX INSCRITS">
            <a:extLst>
              <a:ext uri="{FF2B5EF4-FFF2-40B4-BE49-F238E27FC236}">
                <a16:creationId xmlns:a16="http://schemas.microsoft.com/office/drawing/2014/main" id="{50711660-1FA7-58B6-A0E0-FD836D85692D}"/>
              </a:ext>
            </a:extLst>
          </p:cNvPr>
          <p:cNvSpPr txBox="1"/>
          <p:nvPr/>
        </p:nvSpPr>
        <p:spPr>
          <a:xfrm>
            <a:off x="1380127" y="936739"/>
            <a:ext cx="7533864"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rgbClr val="EF6430"/>
                </a:solidFill>
              </a:defRPr>
            </a:lvl1pPr>
          </a:lstStyle>
          <a:p>
            <a:r>
              <a:rPr lang="fr-FR" sz="2800" dirty="0">
                <a:solidFill>
                  <a:schemeClr val="tx1"/>
                </a:solidFill>
              </a:rPr>
              <a:t>PRESTATIONS DE SERVICES</a:t>
            </a:r>
            <a:endParaRPr sz="2800" b="0" dirty="0">
              <a:solidFill>
                <a:schemeClr val="tx1"/>
              </a:solidFill>
            </a:endParaRPr>
          </a:p>
        </p:txBody>
      </p:sp>
    </p:spTree>
    <p:extLst>
      <p:ext uri="{BB962C8B-B14F-4D97-AF65-F5344CB8AC3E}">
        <p14:creationId xmlns:p14="http://schemas.microsoft.com/office/powerpoint/2010/main" val="1334487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ZoneTexte 4"/>
          <p:cNvSpPr txBox="1"/>
          <p:nvPr/>
        </p:nvSpPr>
        <p:spPr>
          <a:xfrm>
            <a:off x="1765672" y="1609625"/>
            <a:ext cx="866065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chemeClr val="accent1">
                    <a:hueOff val="114395"/>
                    <a:lumOff val="-24975"/>
                  </a:schemeClr>
                </a:solidFill>
              </a:defRPr>
            </a:lvl1pPr>
          </a:lstStyle>
          <a:p>
            <a:endParaRPr dirty="0"/>
          </a:p>
        </p:txBody>
      </p:sp>
      <p:graphicFrame>
        <p:nvGraphicFramePr>
          <p:cNvPr id="2" name="Tableau 1"/>
          <p:cNvGraphicFramePr>
            <a:graphicFrameLocks noGrp="1"/>
          </p:cNvGraphicFramePr>
          <p:nvPr>
            <p:extLst>
              <p:ext uri="{D42A27DB-BD31-4B8C-83A1-F6EECF244321}">
                <p14:modId xmlns:p14="http://schemas.microsoft.com/office/powerpoint/2010/main" val="312102365"/>
              </p:ext>
            </p:extLst>
          </p:nvPr>
        </p:nvGraphicFramePr>
        <p:xfrm>
          <a:off x="923544" y="3458639"/>
          <a:ext cx="10427690" cy="2367280"/>
        </p:xfrm>
        <a:graphic>
          <a:graphicData uri="http://schemas.openxmlformats.org/drawingml/2006/table">
            <a:tbl>
              <a:tblPr firstRow="1" bandRow="1">
                <a:tableStyleId>{5940675A-B579-460E-94D1-54222C63F5DA}</a:tableStyleId>
              </a:tblPr>
              <a:tblGrid>
                <a:gridCol w="1847088">
                  <a:extLst>
                    <a:ext uri="{9D8B030D-6E8A-4147-A177-3AD203B41FA5}">
                      <a16:colId xmlns:a16="http://schemas.microsoft.com/office/drawing/2014/main" val="1973683644"/>
                    </a:ext>
                  </a:extLst>
                </a:gridCol>
                <a:gridCol w="3187571">
                  <a:extLst>
                    <a:ext uri="{9D8B030D-6E8A-4147-A177-3AD203B41FA5}">
                      <a16:colId xmlns:a16="http://schemas.microsoft.com/office/drawing/2014/main" val="468740853"/>
                    </a:ext>
                  </a:extLst>
                </a:gridCol>
                <a:gridCol w="934389">
                  <a:extLst>
                    <a:ext uri="{9D8B030D-6E8A-4147-A177-3AD203B41FA5}">
                      <a16:colId xmlns:a16="http://schemas.microsoft.com/office/drawing/2014/main" val="2704971096"/>
                    </a:ext>
                  </a:extLst>
                </a:gridCol>
                <a:gridCol w="3464335">
                  <a:extLst>
                    <a:ext uri="{9D8B030D-6E8A-4147-A177-3AD203B41FA5}">
                      <a16:colId xmlns:a16="http://schemas.microsoft.com/office/drawing/2014/main" val="2949834511"/>
                    </a:ext>
                  </a:extLst>
                </a:gridCol>
                <a:gridCol w="994307">
                  <a:extLst>
                    <a:ext uri="{9D8B030D-6E8A-4147-A177-3AD203B41FA5}">
                      <a16:colId xmlns:a16="http://schemas.microsoft.com/office/drawing/2014/main" val="3452389926"/>
                    </a:ext>
                  </a:extLst>
                </a:gridCol>
              </a:tblGrid>
              <a:tr h="370840">
                <a:tc>
                  <a:txBody>
                    <a:bodyPr/>
                    <a:lstStyle/>
                    <a:p>
                      <a:pPr algn="ctr"/>
                      <a:endParaRPr lang="fr-FR" dirty="0">
                        <a:solidFill>
                          <a:srgbClr val="016AB3"/>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fr-FR" b="1" dirty="0">
                          <a:solidFill>
                            <a:schemeClr val="bg1"/>
                          </a:solidFill>
                        </a:rPr>
                        <a:t>RECETTES 2026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pPr algn="ctr"/>
                      <a:endParaRPr lang="fr-FR" dirty="0"/>
                    </a:p>
                  </a:txBody>
                  <a:tcPr anchor="ctr"/>
                </a:tc>
                <a:tc gridSpan="2">
                  <a:txBody>
                    <a:bodyPr/>
                    <a:lstStyle/>
                    <a:p>
                      <a:pPr algn="ctr"/>
                      <a:r>
                        <a:rPr lang="fr-FR" b="1" dirty="0">
                          <a:solidFill>
                            <a:schemeClr val="bg1"/>
                          </a:solidFill>
                        </a:rPr>
                        <a:t>DEPENSES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pPr algn="ctr"/>
                      <a:endParaRPr lang="fr-FR" dirty="0"/>
                    </a:p>
                  </a:txBody>
                  <a:tcPr anchor="ctr"/>
                </a:tc>
                <a:extLst>
                  <a:ext uri="{0D108BD9-81ED-4DB2-BD59-A6C34878D82A}">
                    <a16:rowId xmlns:a16="http://schemas.microsoft.com/office/drawing/2014/main" val="3140359968"/>
                  </a:ext>
                </a:extLst>
              </a:tr>
              <a:tr h="370840">
                <a:tc>
                  <a:txBody>
                    <a:bodyPr/>
                    <a:lstStyle/>
                    <a:p>
                      <a:pPr algn="l"/>
                      <a:r>
                        <a:rPr lang="fr-FR" sz="1600" b="1" dirty="0">
                          <a:solidFill>
                            <a:schemeClr val="tx1"/>
                          </a:solidFill>
                        </a:rPr>
                        <a:t>INVESTISSEMENT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dirty="0">
                          <a:solidFill>
                            <a:schemeClr val="tx1"/>
                          </a:solidFill>
                        </a:rPr>
                        <a:t>Emprunt et virement de section</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tx1"/>
                          </a:solidFill>
                        </a:rPr>
                        <a:t>300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Études</a:t>
                      </a:r>
                      <a:r>
                        <a:rPr lang="fr-FR" sz="1600" baseline="0" dirty="0">
                          <a:solidFill>
                            <a:schemeClr val="tx1"/>
                          </a:solidFill>
                        </a:rPr>
                        <a:t> et aménagement</a:t>
                      </a:r>
                      <a:endParaRPr lang="fr-FR"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tx1"/>
                          </a:solidFill>
                        </a:rPr>
                        <a:t>300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9458377"/>
                  </a:ext>
                </a:extLst>
              </a:tr>
              <a:tr h="370840">
                <a:tc>
                  <a:txBody>
                    <a:bodyPr/>
                    <a:lstStyle/>
                    <a:p>
                      <a:pPr algn="l"/>
                      <a:r>
                        <a:rPr lang="fr-FR" sz="1600" b="1" dirty="0">
                          <a:solidFill>
                            <a:schemeClr val="tx1"/>
                          </a:solidFill>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1" dirty="0">
                          <a:solidFill>
                            <a:schemeClr val="tx1"/>
                          </a:solidFill>
                        </a:rPr>
                        <a:t>300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1" dirty="0">
                          <a:solidFill>
                            <a:schemeClr val="tx1"/>
                          </a:solidFill>
                        </a:rPr>
                        <a:t>300 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3611677"/>
                  </a:ext>
                </a:extLst>
              </a:tr>
              <a:tr h="0">
                <a:tc>
                  <a:txBody>
                    <a:bodyPr/>
                    <a:lstStyle/>
                    <a:p>
                      <a:pPr algn="l"/>
                      <a:endParaRPr lang="fr-FR" sz="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pPr algn="l"/>
                      <a:endParaRPr lang="fr-F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pPr algn="ctr"/>
                      <a:endParaRPr lang="fr-F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pPr algn="l"/>
                      <a:endParaRPr lang="fr-F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pPr algn="ctr"/>
                      <a:endParaRPr lang="fr-F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4034186523"/>
                  </a:ext>
                </a:extLst>
              </a:tr>
              <a:tr h="370840">
                <a:tc>
                  <a:txBody>
                    <a:bodyPr/>
                    <a:lstStyle/>
                    <a:p>
                      <a:pPr algn="l"/>
                      <a:r>
                        <a:rPr lang="fr-FR" sz="1600" b="1" dirty="0">
                          <a:solidFill>
                            <a:schemeClr val="tx1"/>
                          </a:solidFill>
                        </a:rPr>
                        <a:t>FONCTIONNEMENT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Refacturation travaux CASGBS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tx1"/>
                          </a:solidFill>
                        </a:rPr>
                        <a:t>200</a:t>
                      </a:r>
                      <a:r>
                        <a:rPr lang="fr-FR" sz="1600" baseline="0" dirty="0">
                          <a:solidFill>
                            <a:schemeClr val="tx1"/>
                          </a:solidFill>
                        </a:rPr>
                        <a:t> K€</a:t>
                      </a:r>
                      <a:endParaRPr lang="fr-FR"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Prestations de services et virement de section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tx1"/>
                          </a:solidFill>
                        </a:rPr>
                        <a:t>200</a:t>
                      </a:r>
                      <a:r>
                        <a:rPr lang="fr-FR" sz="1600" baseline="0" dirty="0">
                          <a:solidFill>
                            <a:schemeClr val="tx1"/>
                          </a:solidFill>
                        </a:rPr>
                        <a:t> K€</a:t>
                      </a:r>
                      <a:endParaRPr lang="fr-FR"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808230"/>
                  </a:ext>
                </a:extLst>
              </a:tr>
              <a:tr h="370840">
                <a:tc>
                  <a:txBody>
                    <a:bodyPr/>
                    <a:lstStyle/>
                    <a:p>
                      <a:pPr algn="l"/>
                      <a:r>
                        <a:rPr lang="fr-FR" sz="1600" b="1" dirty="0">
                          <a:solidFill>
                            <a:schemeClr val="tx1"/>
                          </a:solidFill>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1" dirty="0">
                          <a:solidFill>
                            <a:schemeClr val="tx1"/>
                          </a:solidFill>
                        </a:rPr>
                        <a:t>200</a:t>
                      </a:r>
                      <a:r>
                        <a:rPr lang="fr-FR" sz="1600" b="1" baseline="0" dirty="0">
                          <a:solidFill>
                            <a:schemeClr val="tx1"/>
                          </a:solidFill>
                        </a:rPr>
                        <a:t> K€</a:t>
                      </a:r>
                      <a:endParaRPr lang="fr-FR"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1" dirty="0">
                          <a:solidFill>
                            <a:schemeClr val="tx1"/>
                          </a:solidFill>
                        </a:rPr>
                        <a:t>200</a:t>
                      </a:r>
                      <a:r>
                        <a:rPr lang="fr-FR" sz="1600" b="1" baseline="0" dirty="0">
                          <a:solidFill>
                            <a:schemeClr val="tx1"/>
                          </a:solidFill>
                        </a:rPr>
                        <a:t> K€</a:t>
                      </a:r>
                      <a:endParaRPr lang="fr-FR"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8503104"/>
                  </a:ext>
                </a:extLst>
              </a:tr>
            </a:tbl>
          </a:graphicData>
        </a:graphic>
      </p:graphicFrame>
      <p:sp>
        <p:nvSpPr>
          <p:cNvPr id="3" name="ZoneTexte 2"/>
          <p:cNvSpPr txBox="1"/>
          <p:nvPr/>
        </p:nvSpPr>
        <p:spPr>
          <a:xfrm>
            <a:off x="1380127" y="1459414"/>
            <a:ext cx="8162104"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hangingPunct="0"/>
            <a:r>
              <a:rPr lang="fr-FR" dirty="0"/>
              <a:t>Le budget Assainissement Prestations de services retrace les flux croisés entre la CASGBS et la commune qui gère la compétence, pour son compte et dans le cadre de la convention signée en décembre 2019.</a:t>
            </a:r>
          </a:p>
          <a:p>
            <a:pPr defTabSz="457200" hangingPunct="0"/>
            <a:r>
              <a:rPr lang="fr-FR" dirty="0"/>
              <a:t>C</a:t>
            </a:r>
            <a:r>
              <a:rPr lang="fr-FR" dirty="0">
                <a:sym typeface="Calibri"/>
              </a:rPr>
              <a:t>es conventions ayant été modifiées en 2021 à la demande de la Préfecture, ce budget retrace désormais uniquement les dépenses et leur remboursement, les recettes étant directement perçues par la CASGBS.</a:t>
            </a:r>
          </a:p>
        </p:txBody>
      </p:sp>
      <p:sp>
        <p:nvSpPr>
          <p:cNvPr id="5" name="Espace réservé du numéro de diapositive 4">
            <a:extLst>
              <a:ext uri="{FF2B5EF4-FFF2-40B4-BE49-F238E27FC236}">
                <a16:creationId xmlns:a16="http://schemas.microsoft.com/office/drawing/2014/main" id="{9B854676-7DF6-CE43-9330-A7FEE16C742A}"/>
              </a:ext>
            </a:extLst>
          </p:cNvPr>
          <p:cNvSpPr>
            <a:spLocks noGrp="1"/>
          </p:cNvSpPr>
          <p:nvPr>
            <p:ph type="sldNum" sz="quarter" idx="12"/>
          </p:nvPr>
        </p:nvSpPr>
        <p:spPr/>
        <p:txBody>
          <a:bodyPr/>
          <a:lstStyle/>
          <a:p>
            <a:fld id="{D693EDBF-93A8-9E42-A379-838B397A5D0C}" type="slidenum">
              <a:rPr lang="fr-FR" smtClean="0"/>
              <a:t>35</a:t>
            </a:fld>
            <a:endParaRPr lang="fr-FR"/>
          </a:p>
        </p:txBody>
      </p:sp>
      <p:sp>
        <p:nvSpPr>
          <p:cNvPr id="4" name="RECETTES DE FONCTIONNEMENT">
            <a:extLst>
              <a:ext uri="{FF2B5EF4-FFF2-40B4-BE49-F238E27FC236}">
                <a16:creationId xmlns:a16="http://schemas.microsoft.com/office/drawing/2014/main" id="{283373F1-335D-0648-48CD-C752BEEE103F}"/>
              </a:ext>
            </a:extLst>
          </p:cNvPr>
          <p:cNvSpPr txBox="1"/>
          <p:nvPr/>
        </p:nvSpPr>
        <p:spPr>
          <a:xfrm>
            <a:off x="802357" y="111275"/>
            <a:ext cx="11279617" cy="57600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lang="fr-FR" sz="2800" dirty="0">
                <a:solidFill>
                  <a:schemeClr val="bg1"/>
                </a:solidFill>
              </a:rPr>
              <a:t>BUDGET ANNEXE ASSAINISSEMENT</a:t>
            </a:r>
            <a:endParaRPr lang="fr-FR" sz="2800" dirty="0">
              <a:solidFill>
                <a:srgbClr val="FFFFFF"/>
              </a:solidFill>
            </a:endParaRPr>
          </a:p>
        </p:txBody>
      </p:sp>
      <p:pic>
        <p:nvPicPr>
          <p:cNvPr id="6" name="image1.png" descr="image1.png">
            <a:extLst>
              <a:ext uri="{FF2B5EF4-FFF2-40B4-BE49-F238E27FC236}">
                <a16:creationId xmlns:a16="http://schemas.microsoft.com/office/drawing/2014/main" id="{C643E92B-281C-8B53-03BB-B30BB2FA9707}"/>
              </a:ext>
            </a:extLst>
          </p:cNvPr>
          <p:cNvPicPr>
            <a:picLocks noChangeAspect="1"/>
          </p:cNvPicPr>
          <p:nvPr/>
        </p:nvPicPr>
        <p:blipFill>
          <a:blip r:embed="rId2"/>
          <a:stretch>
            <a:fillRect/>
          </a:stretch>
        </p:blipFill>
        <p:spPr>
          <a:xfrm>
            <a:off x="8913991" y="5969119"/>
            <a:ext cx="2094410" cy="805007"/>
          </a:xfrm>
          <a:prstGeom prst="rect">
            <a:avLst/>
          </a:prstGeom>
          <a:ln w="12700">
            <a:miter lim="400000"/>
          </a:ln>
        </p:spPr>
      </p:pic>
      <p:sp>
        <p:nvSpPr>
          <p:cNvPr id="7" name="PRINCIPAUX TRAVAUX INSCRITS">
            <a:extLst>
              <a:ext uri="{FF2B5EF4-FFF2-40B4-BE49-F238E27FC236}">
                <a16:creationId xmlns:a16="http://schemas.microsoft.com/office/drawing/2014/main" id="{C5E0F224-F9F7-1BB1-4B77-0B716A2B653C}"/>
              </a:ext>
            </a:extLst>
          </p:cNvPr>
          <p:cNvSpPr txBox="1"/>
          <p:nvPr/>
        </p:nvSpPr>
        <p:spPr>
          <a:xfrm>
            <a:off x="1380127" y="850829"/>
            <a:ext cx="7533864"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rgbClr val="EF6430"/>
                </a:solidFill>
              </a:defRPr>
            </a:lvl1pPr>
          </a:lstStyle>
          <a:p>
            <a:r>
              <a:rPr lang="fr-FR" sz="2800" dirty="0">
                <a:solidFill>
                  <a:schemeClr val="tx1"/>
                </a:solidFill>
              </a:rPr>
              <a:t>PRESTATIONS DE SERVICES</a:t>
            </a:r>
            <a:endParaRPr sz="2800" b="0" dirty="0">
              <a:solidFill>
                <a:schemeClr val="tx1"/>
              </a:solidFill>
            </a:endParaRPr>
          </a:p>
        </p:txBody>
      </p:sp>
      <p:grpSp>
        <p:nvGrpSpPr>
          <p:cNvPr id="12" name="Groupe 11"/>
          <p:cNvGrpSpPr/>
          <p:nvPr/>
        </p:nvGrpSpPr>
        <p:grpSpPr>
          <a:xfrm>
            <a:off x="110026" y="102500"/>
            <a:ext cx="635725" cy="584777"/>
            <a:chOff x="1051559" y="2805483"/>
            <a:chExt cx="762000" cy="710358"/>
          </a:xfrm>
          <a:solidFill>
            <a:srgbClr val="70AE47"/>
          </a:solidFill>
        </p:grpSpPr>
        <p:sp>
          <p:nvSpPr>
            <p:cNvPr id="13" name="Rectangle 12"/>
            <p:cNvSpPr/>
            <p:nvPr/>
          </p:nvSpPr>
          <p:spPr>
            <a:xfrm>
              <a:off x="1079863" y="2805483"/>
              <a:ext cx="705394" cy="6618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051559" y="2805485"/>
              <a:ext cx="762000" cy="710356"/>
            </a:xfrm>
            <a:prstGeom prst="rect">
              <a:avLst/>
            </a:prstGeom>
            <a:grpFill/>
          </p:spPr>
          <p:txBody>
            <a:bodyPr wrap="square" rtlCol="0">
              <a:spAutoFit/>
            </a:bodyPr>
            <a:lstStyle/>
            <a:p>
              <a:pPr algn="ctr"/>
              <a:r>
                <a:rPr lang="fr-FR" sz="1600" b="1" dirty="0">
                  <a:solidFill>
                    <a:schemeClr val="bg1"/>
                  </a:solidFill>
                </a:rPr>
                <a:t>BP 2026</a:t>
              </a:r>
            </a:p>
          </p:txBody>
        </p:sp>
      </p:grpSp>
    </p:spTree>
    <p:extLst>
      <p:ext uri="{BB962C8B-B14F-4D97-AF65-F5344CB8AC3E}">
        <p14:creationId xmlns:p14="http://schemas.microsoft.com/office/powerpoint/2010/main" val="3041401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Espace réservé du contenu 2"/>
          <p:cNvSpPr txBox="1"/>
          <p:nvPr/>
        </p:nvSpPr>
        <p:spPr>
          <a:xfrm>
            <a:off x="1739656" y="2151529"/>
            <a:ext cx="8712688" cy="2554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22600" indent="-322600" defTabSz="768095">
              <a:lnSpc>
                <a:spcPct val="94000"/>
              </a:lnSpc>
              <a:spcBef>
                <a:spcPts val="800"/>
              </a:spcBef>
              <a:buSzPct val="100000"/>
              <a:buFont typeface="Franklin Gothic Book"/>
              <a:buChar char="■"/>
              <a:defRPr sz="1679">
                <a:solidFill>
                  <a:srgbClr val="17406D"/>
                </a:solidFill>
                <a:latin typeface="Franklin Gothic Book"/>
                <a:ea typeface="Franklin Gothic Book"/>
                <a:cs typeface="Franklin Gothic Book"/>
                <a:sym typeface="Franklin Gothic Book"/>
              </a:defRPr>
            </a:pPr>
            <a:endParaRPr lang="fr-FR" sz="1679" dirty="0"/>
          </a:p>
          <a:p>
            <a:pPr marL="322600" indent="-322600" defTabSz="768095">
              <a:lnSpc>
                <a:spcPct val="94000"/>
              </a:lnSpc>
              <a:spcBef>
                <a:spcPts val="800"/>
              </a:spcBef>
              <a:buSzPct val="100000"/>
              <a:buFont typeface="Franklin Gothic Book"/>
              <a:buChar char="■"/>
              <a:defRPr sz="1679">
                <a:solidFill>
                  <a:srgbClr val="17406D"/>
                </a:solidFill>
                <a:latin typeface="Franklin Gothic Book"/>
                <a:ea typeface="Franklin Gothic Book"/>
                <a:cs typeface="Franklin Gothic Book"/>
                <a:sym typeface="Franklin Gothic Book"/>
              </a:defRPr>
            </a:pPr>
            <a:endParaRPr lang="fr-FR" sz="1679" dirty="0"/>
          </a:p>
          <a:p>
            <a:pPr marL="322600" indent="-322600" defTabSz="768095">
              <a:lnSpc>
                <a:spcPct val="94000"/>
              </a:lnSpc>
              <a:spcBef>
                <a:spcPts val="800"/>
              </a:spcBef>
              <a:buSzPct val="100000"/>
              <a:buFont typeface="Franklin Gothic Book"/>
              <a:buChar char="■"/>
              <a:defRPr sz="1679">
                <a:solidFill>
                  <a:srgbClr val="17406D"/>
                </a:solidFill>
                <a:latin typeface="Franklin Gothic Book"/>
                <a:ea typeface="Franklin Gothic Book"/>
                <a:cs typeface="Franklin Gothic Book"/>
                <a:sym typeface="Franklin Gothic Book"/>
              </a:defRPr>
            </a:pPr>
            <a:endParaRPr lang="fr-FR" sz="1679" dirty="0"/>
          </a:p>
          <a:p>
            <a:pPr marL="322600" indent="-322600" defTabSz="768095">
              <a:lnSpc>
                <a:spcPct val="94000"/>
              </a:lnSpc>
              <a:spcBef>
                <a:spcPts val="800"/>
              </a:spcBef>
              <a:buSzPct val="100000"/>
              <a:buFont typeface="Franklin Gothic Book"/>
              <a:buChar char="■"/>
              <a:defRPr sz="1679">
                <a:solidFill>
                  <a:srgbClr val="17406D"/>
                </a:solidFill>
                <a:latin typeface="Franklin Gothic Book"/>
                <a:ea typeface="Franklin Gothic Book"/>
                <a:cs typeface="Franklin Gothic Book"/>
                <a:sym typeface="Franklin Gothic Book"/>
              </a:defRPr>
            </a:pPr>
            <a:endParaRPr lang="fr-FR" sz="1679" dirty="0"/>
          </a:p>
        </p:txBody>
      </p:sp>
      <p:sp>
        <p:nvSpPr>
          <p:cNvPr id="2" name="Espace réservé du numéro de diapositive 1">
            <a:extLst>
              <a:ext uri="{FF2B5EF4-FFF2-40B4-BE49-F238E27FC236}">
                <a16:creationId xmlns:a16="http://schemas.microsoft.com/office/drawing/2014/main" id="{D48360EF-6808-224D-A9E6-24C24CC697CA}"/>
              </a:ext>
            </a:extLst>
          </p:cNvPr>
          <p:cNvSpPr>
            <a:spLocks noGrp="1"/>
          </p:cNvSpPr>
          <p:nvPr>
            <p:ph type="sldNum" sz="quarter" idx="12"/>
          </p:nvPr>
        </p:nvSpPr>
        <p:spPr/>
        <p:txBody>
          <a:bodyPr/>
          <a:lstStyle/>
          <a:p>
            <a:fld id="{D693EDBF-93A8-9E42-A379-838B397A5D0C}" type="slidenum">
              <a:rPr lang="fr-FR" smtClean="0"/>
              <a:t>36</a:t>
            </a:fld>
            <a:endParaRPr lang="fr-FR"/>
          </a:p>
        </p:txBody>
      </p:sp>
      <p:sp>
        <p:nvSpPr>
          <p:cNvPr id="3" name="RECETTES DE FONCTIONNEMENT">
            <a:extLst>
              <a:ext uri="{FF2B5EF4-FFF2-40B4-BE49-F238E27FC236}">
                <a16:creationId xmlns:a16="http://schemas.microsoft.com/office/drawing/2014/main" id="{53130AF8-F6F5-1536-D45A-FDE6F07869C0}"/>
              </a:ext>
            </a:extLst>
          </p:cNvPr>
          <p:cNvSpPr txBox="1"/>
          <p:nvPr/>
        </p:nvSpPr>
        <p:spPr>
          <a:xfrm>
            <a:off x="118872" y="137665"/>
            <a:ext cx="11963103" cy="523220"/>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2800" b="1">
                <a:solidFill>
                  <a:srgbClr val="FF6600"/>
                </a:solidFill>
              </a:defRPr>
            </a:pPr>
            <a:r>
              <a:rPr lang="fr-FR" sz="2800" dirty="0">
                <a:solidFill>
                  <a:schemeClr val="bg1"/>
                </a:solidFill>
              </a:rPr>
              <a:t>CA 2025    -    BP 2026</a:t>
            </a:r>
            <a:endParaRPr lang="fr-FR" sz="2800" dirty="0">
              <a:solidFill>
                <a:srgbClr val="FFFFFF"/>
              </a:solidFill>
            </a:endParaRPr>
          </a:p>
        </p:txBody>
      </p:sp>
      <p:pic>
        <p:nvPicPr>
          <p:cNvPr id="4" name="image1.png" descr="image1.png">
            <a:extLst>
              <a:ext uri="{FF2B5EF4-FFF2-40B4-BE49-F238E27FC236}">
                <a16:creationId xmlns:a16="http://schemas.microsoft.com/office/drawing/2014/main" id="{A41A31BC-6CBB-B5AE-57D9-C88D25DDAECF}"/>
              </a:ext>
            </a:extLst>
          </p:cNvPr>
          <p:cNvPicPr>
            <a:picLocks noChangeAspect="1"/>
          </p:cNvPicPr>
          <p:nvPr/>
        </p:nvPicPr>
        <p:blipFill>
          <a:blip r:embed="rId2"/>
          <a:stretch>
            <a:fillRect/>
          </a:stretch>
        </p:blipFill>
        <p:spPr>
          <a:xfrm>
            <a:off x="8787080" y="5969119"/>
            <a:ext cx="2221321" cy="805007"/>
          </a:xfrm>
          <a:prstGeom prst="rect">
            <a:avLst/>
          </a:prstGeom>
          <a:ln w="12700">
            <a:miter lim="400000"/>
          </a:ln>
        </p:spPr>
      </p:pic>
      <p:sp>
        <p:nvSpPr>
          <p:cNvPr id="5" name="ZoneTexte 4">
            <a:extLst>
              <a:ext uri="{FF2B5EF4-FFF2-40B4-BE49-F238E27FC236}">
                <a16:creationId xmlns:a16="http://schemas.microsoft.com/office/drawing/2014/main" id="{A7EF4624-C25D-8E93-18A7-FEAF8D34E96F}"/>
              </a:ext>
            </a:extLst>
          </p:cNvPr>
          <p:cNvSpPr txBox="1"/>
          <p:nvPr/>
        </p:nvSpPr>
        <p:spPr>
          <a:xfrm>
            <a:off x="1739656" y="1923533"/>
            <a:ext cx="8677656" cy="2554545"/>
          </a:xfrm>
          <a:prstGeom prst="rect">
            <a:avLst/>
          </a:prstGeom>
          <a:noFill/>
        </p:spPr>
        <p:txBody>
          <a:bodyPr wrap="square" rtlCol="0">
            <a:spAutoFit/>
          </a:bodyPr>
          <a:lstStyle/>
          <a:p>
            <a:pPr algn="ctr"/>
            <a:r>
              <a:rPr lang="fr-FR" sz="4000" b="1" dirty="0">
                <a:solidFill>
                  <a:srgbClr val="016AB3"/>
                </a:solidFill>
              </a:rPr>
              <a:t>CONSEIL MUNICIPAL </a:t>
            </a:r>
            <a:br>
              <a:rPr lang="fr-FR" sz="4000" b="1" dirty="0">
                <a:solidFill>
                  <a:srgbClr val="016AB3"/>
                </a:solidFill>
              </a:rPr>
            </a:br>
            <a:r>
              <a:rPr lang="fr-FR" sz="4000" b="1" dirty="0">
                <a:solidFill>
                  <a:srgbClr val="016AB3"/>
                </a:solidFill>
              </a:rPr>
              <a:t>DU 16 FÉVRIER 2026</a:t>
            </a:r>
          </a:p>
          <a:p>
            <a:pPr algn="ctr"/>
            <a:endParaRPr lang="fr-FR" sz="4000" b="1" dirty="0">
              <a:solidFill>
                <a:srgbClr val="016AB3"/>
              </a:solidFill>
            </a:endParaRPr>
          </a:p>
          <a:p>
            <a:pPr algn="ctr"/>
            <a:r>
              <a:rPr lang="fr-FR" sz="4000" b="1" dirty="0">
                <a:solidFill>
                  <a:srgbClr val="016AB3"/>
                </a:solidFill>
              </a:rPr>
              <a:t>Merci de votre attention</a:t>
            </a:r>
          </a:p>
        </p:txBody>
      </p:sp>
    </p:spTree>
    <p:extLst>
      <p:ext uri="{BB962C8B-B14F-4D97-AF65-F5344CB8AC3E}">
        <p14:creationId xmlns:p14="http://schemas.microsoft.com/office/powerpoint/2010/main" val="907693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DEPENSES DE FONCTIONNEMENT"/>
          <p:cNvSpPr txBox="1"/>
          <p:nvPr/>
        </p:nvSpPr>
        <p:spPr>
          <a:xfrm>
            <a:off x="816502" y="131496"/>
            <a:ext cx="11232479" cy="535942"/>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 DE FONCTIONNEMENT</a:t>
            </a:r>
          </a:p>
        </p:txBody>
      </p:sp>
      <p:sp>
        <p:nvSpPr>
          <p:cNvPr id="4" name="ZoneTexte 3">
            <a:extLst>
              <a:ext uri="{FF2B5EF4-FFF2-40B4-BE49-F238E27FC236}">
                <a16:creationId xmlns:a16="http://schemas.microsoft.com/office/drawing/2014/main" id="{243BE681-ECA1-6948-9E30-DB29616EF126}"/>
              </a:ext>
            </a:extLst>
          </p:cNvPr>
          <p:cNvSpPr txBox="1"/>
          <p:nvPr/>
        </p:nvSpPr>
        <p:spPr>
          <a:xfrm>
            <a:off x="1994857" y="5911894"/>
            <a:ext cx="481263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tx1">
                    <a:lumMod val="95000"/>
                    <a:lumOff val="5000"/>
                  </a:schemeClr>
                </a:solidFill>
                <a:sym typeface="Calibri"/>
              </a:rPr>
              <a:t>2 postes représentent 89% de la dépense</a:t>
            </a:r>
          </a:p>
        </p:txBody>
      </p:sp>
      <p:sp>
        <p:nvSpPr>
          <p:cNvPr id="3" name="Espace réservé du numéro de diapositive 2">
            <a:extLst>
              <a:ext uri="{FF2B5EF4-FFF2-40B4-BE49-F238E27FC236}">
                <a16:creationId xmlns:a16="http://schemas.microsoft.com/office/drawing/2014/main" id="{11846D06-B4F9-A149-A1B1-837B4B97B330}"/>
              </a:ext>
            </a:extLst>
          </p:cNvPr>
          <p:cNvSpPr>
            <a:spLocks noGrp="1"/>
          </p:cNvSpPr>
          <p:nvPr>
            <p:ph type="sldNum" sz="quarter" idx="12"/>
          </p:nvPr>
        </p:nvSpPr>
        <p:spPr/>
        <p:txBody>
          <a:bodyPr/>
          <a:lstStyle/>
          <a:p>
            <a:fld id="{D693EDBF-93A8-9E42-A379-838B397A5D0C}" type="slidenum">
              <a:rPr lang="fr-FR" smtClean="0"/>
              <a:t>4</a:t>
            </a:fld>
            <a:endParaRPr lang="fr-FR"/>
          </a:p>
        </p:txBody>
      </p:sp>
      <p:graphicFrame>
        <p:nvGraphicFramePr>
          <p:cNvPr id="14" name="Tableau 13">
            <a:extLst>
              <a:ext uri="{FF2B5EF4-FFF2-40B4-BE49-F238E27FC236}">
                <a16:creationId xmlns:a16="http://schemas.microsoft.com/office/drawing/2014/main" id="{118C1767-EC55-A148-8AE0-F5DDBBBAFD62}"/>
              </a:ext>
            </a:extLst>
          </p:cNvPr>
          <p:cNvGraphicFramePr>
            <a:graphicFrameLocks noGrp="1"/>
          </p:cNvGraphicFramePr>
          <p:nvPr>
            <p:extLst>
              <p:ext uri="{D42A27DB-BD31-4B8C-83A1-F6EECF244321}">
                <p14:modId xmlns:p14="http://schemas.microsoft.com/office/powerpoint/2010/main" val="2560039286"/>
              </p:ext>
            </p:extLst>
          </p:nvPr>
        </p:nvGraphicFramePr>
        <p:xfrm>
          <a:off x="7991824" y="1202268"/>
          <a:ext cx="3746399" cy="4612600"/>
        </p:xfrm>
        <a:graphic>
          <a:graphicData uri="http://schemas.openxmlformats.org/drawingml/2006/table">
            <a:tbl>
              <a:tblPr firstRow="1" bandRow="1">
                <a:tableStyleId>{5C22544A-7EE6-4342-B048-85BDC9FD1C3A}</a:tableStyleId>
              </a:tblPr>
              <a:tblGrid>
                <a:gridCol w="1646845">
                  <a:extLst>
                    <a:ext uri="{9D8B030D-6E8A-4147-A177-3AD203B41FA5}">
                      <a16:colId xmlns:a16="http://schemas.microsoft.com/office/drawing/2014/main" val="2606018008"/>
                    </a:ext>
                  </a:extLst>
                </a:gridCol>
                <a:gridCol w="2099554">
                  <a:extLst>
                    <a:ext uri="{9D8B030D-6E8A-4147-A177-3AD203B41FA5}">
                      <a16:colId xmlns:a16="http://schemas.microsoft.com/office/drawing/2014/main" val="4236618855"/>
                    </a:ext>
                  </a:extLst>
                </a:gridCol>
              </a:tblGrid>
              <a:tr h="703816">
                <a:tc>
                  <a:txBody>
                    <a:bodyPr/>
                    <a:lstStyle/>
                    <a:p>
                      <a:pPr algn="ctr"/>
                      <a:r>
                        <a:rPr lang="fr-FR" sz="1600" dirty="0"/>
                        <a:t>Dépenses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fr-FR" sz="1600" dirty="0"/>
                        <a:t>Poids dans le budget</a:t>
                      </a:r>
                    </a:p>
                    <a:p>
                      <a:pPr algn="ctr"/>
                      <a:r>
                        <a:rPr lang="fr-FR" sz="1100" b="0" i="1" dirty="0"/>
                        <a:t>Base CA, dépenses réelles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573315"/>
                  </a:ext>
                </a:extLst>
              </a:tr>
              <a:tr h="411751">
                <a:tc>
                  <a:txBody>
                    <a:bodyPr/>
                    <a:lstStyle/>
                    <a:p>
                      <a:r>
                        <a:rPr lang="fr-FR" sz="1600" dirty="0">
                          <a:solidFill>
                            <a:schemeClr val="tx1">
                              <a:lumMod val="95000"/>
                              <a:lumOff val="5000"/>
                            </a:schemeClr>
                          </a:solidFill>
                        </a:rPr>
                        <a:t>Charges de personnel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7D31"/>
                    </a:solidFill>
                  </a:tcPr>
                </a:tc>
                <a:tc>
                  <a:txBody>
                    <a:bodyPr/>
                    <a:lstStyle/>
                    <a:p>
                      <a:pPr algn="ctr"/>
                      <a:r>
                        <a:rPr lang="fr-FR" sz="1600" dirty="0">
                          <a:solidFill>
                            <a:schemeClr val="tx1">
                              <a:lumMod val="95000"/>
                              <a:lumOff val="5000"/>
                            </a:schemeClr>
                          </a:solidFill>
                        </a:rPr>
                        <a:t>11,01 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7D31"/>
                    </a:solidFill>
                  </a:tcPr>
                </a:tc>
                <a:extLst>
                  <a:ext uri="{0D108BD9-81ED-4DB2-BD59-A6C34878D82A}">
                    <a16:rowId xmlns:a16="http://schemas.microsoft.com/office/drawing/2014/main" val="1880997404"/>
                  </a:ext>
                </a:extLst>
              </a:tr>
              <a:tr h="515774">
                <a:tc>
                  <a:txBody>
                    <a:bodyPr/>
                    <a:lstStyle/>
                    <a:p>
                      <a:r>
                        <a:rPr lang="fr-FR" sz="1600" dirty="0">
                          <a:solidFill>
                            <a:schemeClr val="tx1">
                              <a:lumMod val="95000"/>
                              <a:lumOff val="5000"/>
                            </a:schemeClr>
                          </a:solidFill>
                        </a:rPr>
                        <a:t>Charges</a:t>
                      </a:r>
                      <a:r>
                        <a:rPr lang="fr-FR" sz="1600" baseline="0" dirty="0">
                          <a:solidFill>
                            <a:schemeClr val="tx1">
                              <a:lumMod val="95000"/>
                              <a:lumOff val="5000"/>
                            </a:schemeClr>
                          </a:solidFill>
                        </a:rPr>
                        <a:t> à caractère général</a:t>
                      </a:r>
                      <a:endParaRPr lang="fr-FR" sz="1600" dirty="0">
                        <a:solidFill>
                          <a:schemeClr val="tx1">
                            <a:lumMod val="95000"/>
                            <a:lumOff val="5000"/>
                          </a:schemeClr>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0AE47"/>
                    </a:solidFill>
                  </a:tcPr>
                </a:tc>
                <a:tc>
                  <a:txBody>
                    <a:bodyPr/>
                    <a:lstStyle/>
                    <a:p>
                      <a:pPr algn="ctr"/>
                      <a:r>
                        <a:rPr lang="fr-FR" sz="1600" dirty="0">
                          <a:solidFill>
                            <a:schemeClr val="tx1">
                              <a:lumMod val="95000"/>
                              <a:lumOff val="5000"/>
                            </a:schemeClr>
                          </a:solidFill>
                        </a:rPr>
                        <a:t>5,30M€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0AE47"/>
                    </a:solidFill>
                  </a:tcPr>
                </a:tc>
                <a:extLst>
                  <a:ext uri="{0D108BD9-81ED-4DB2-BD59-A6C34878D82A}">
                    <a16:rowId xmlns:a16="http://schemas.microsoft.com/office/drawing/2014/main" val="1627567943"/>
                  </a:ext>
                </a:extLst>
              </a:tr>
              <a:tr h="445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lumMod val="95000"/>
                              <a:lumOff val="5000"/>
                            </a:schemeClr>
                          </a:solidFill>
                        </a:rPr>
                        <a:t>Autres dépenses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fr-FR" sz="1600" dirty="0">
                          <a:solidFill>
                            <a:schemeClr val="tx1">
                              <a:lumMod val="95000"/>
                              <a:lumOff val="5000"/>
                            </a:schemeClr>
                          </a:solidFill>
                        </a:rPr>
                        <a:t>674 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571599214"/>
                  </a:ext>
                </a:extLst>
              </a:tr>
              <a:tr h="445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lumMod val="95000"/>
                              <a:lumOff val="5000"/>
                            </a:schemeClr>
                          </a:solidFill>
                        </a:rPr>
                        <a:t>SDIS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pPr algn="ctr"/>
                      <a:r>
                        <a:rPr lang="fr-FR" sz="1600" dirty="0">
                          <a:solidFill>
                            <a:schemeClr val="tx1">
                              <a:lumMod val="95000"/>
                              <a:lumOff val="5000"/>
                            </a:schemeClr>
                          </a:solidFill>
                        </a:rPr>
                        <a:t>580 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253736504"/>
                  </a:ext>
                </a:extLst>
              </a:tr>
              <a:tr h="531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lumMod val="95000"/>
                              <a:lumOff val="5000"/>
                            </a:schemeClr>
                          </a:solidFill>
                        </a:rPr>
                        <a:t>Péréquation (FPIC) + pénalité SRU + DILICO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fr-FR" sz="1600" dirty="0">
                          <a:solidFill>
                            <a:schemeClr val="tx1">
                              <a:lumMod val="95000"/>
                              <a:lumOff val="5000"/>
                            </a:schemeClr>
                          </a:solidFill>
                        </a:rPr>
                        <a:t>548 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714365038"/>
                  </a:ext>
                </a:extLst>
              </a:tr>
              <a:tr h="365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lumMod val="95000"/>
                              <a:lumOff val="5000"/>
                            </a:schemeClr>
                          </a:solidFill>
                        </a:rPr>
                        <a:t>Intérêts de la dette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4"/>
                    </a:solidFill>
                  </a:tcPr>
                </a:tc>
                <a:tc>
                  <a:txBody>
                    <a:bodyPr/>
                    <a:lstStyle/>
                    <a:p>
                      <a:pPr algn="ctr"/>
                      <a:r>
                        <a:rPr lang="fr-FR" sz="1600" dirty="0">
                          <a:solidFill>
                            <a:schemeClr val="tx1">
                              <a:lumMod val="95000"/>
                              <a:lumOff val="5000"/>
                            </a:schemeClr>
                          </a:solidFill>
                        </a:rPr>
                        <a:t>331 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911569608"/>
                  </a:ext>
                </a:extLst>
              </a:tr>
              <a:tr h="365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ln>
                            <a:noFill/>
                          </a:ln>
                          <a:solidFill>
                            <a:schemeClr val="tx1"/>
                          </a:solidFill>
                        </a:rPr>
                        <a:t>TOTAL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fr-FR" sz="2400" b="1" dirty="0">
                          <a:ln>
                            <a:noFill/>
                          </a:ln>
                          <a:solidFill>
                            <a:schemeClr val="tx1"/>
                          </a:solidFill>
                        </a:rPr>
                        <a:t>18,46 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7459851"/>
                  </a:ext>
                </a:extLst>
              </a:tr>
            </a:tbl>
          </a:graphicData>
        </a:graphic>
      </p:graphicFrame>
      <p:graphicFrame>
        <p:nvGraphicFramePr>
          <p:cNvPr id="2" name="Tableau 1">
            <a:extLst>
              <a:ext uri="{FF2B5EF4-FFF2-40B4-BE49-F238E27FC236}">
                <a16:creationId xmlns:a16="http://schemas.microsoft.com/office/drawing/2014/main" id="{0C8C5861-EBBC-834F-3EC6-BB40970628BE}"/>
              </a:ext>
            </a:extLst>
          </p:cNvPr>
          <p:cNvGraphicFramePr>
            <a:graphicFrameLocks noGrp="1"/>
          </p:cNvGraphicFramePr>
          <p:nvPr>
            <p:extLst>
              <p:ext uri="{D42A27DB-BD31-4B8C-83A1-F6EECF244321}">
                <p14:modId xmlns:p14="http://schemas.microsoft.com/office/powerpoint/2010/main" val="2273400467"/>
              </p:ext>
            </p:extLst>
          </p:nvPr>
        </p:nvGraphicFramePr>
        <p:xfrm>
          <a:off x="1559337" y="962255"/>
          <a:ext cx="5281679" cy="1188720"/>
        </p:xfrm>
        <a:graphic>
          <a:graphicData uri="http://schemas.openxmlformats.org/drawingml/2006/table">
            <a:tbl>
              <a:tblPr firstRow="1" bandRow="1">
                <a:tableStyleId>{5C22544A-7EE6-4342-B048-85BDC9FD1C3A}</a:tableStyleId>
              </a:tblPr>
              <a:tblGrid>
                <a:gridCol w="5281679">
                  <a:extLst>
                    <a:ext uri="{9D8B030D-6E8A-4147-A177-3AD203B41FA5}">
                      <a16:colId xmlns:a16="http://schemas.microsoft.com/office/drawing/2014/main" val="341351015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sym typeface="Calibri"/>
                        </a:rPr>
                        <a:t>DÉPENSES RÉELLES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6178742"/>
                  </a:ext>
                </a:extLst>
              </a:tr>
              <a:tr h="370840">
                <a:tc>
                  <a:txBody>
                    <a:bodyPr/>
                    <a:lstStyle/>
                    <a:p>
                      <a:pPr algn="ctr"/>
                      <a:r>
                        <a:rPr lang="fr-FR" sz="2400" b="1" dirty="0">
                          <a:solidFill>
                            <a:schemeClr val="tx1"/>
                          </a:solidFill>
                          <a:sym typeface="Calibri"/>
                        </a:rPr>
                        <a:t>18,46 M€ </a:t>
                      </a:r>
                    </a:p>
                    <a:p>
                      <a:pPr algn="ctr"/>
                      <a:r>
                        <a:rPr lang="fr-FR" sz="1800" b="0" dirty="0">
                          <a:solidFill>
                            <a:schemeClr val="tx1"/>
                          </a:solidFill>
                          <a:sym typeface="Calibri"/>
                        </a:rPr>
                        <a:t>(-</a:t>
                      </a:r>
                      <a:r>
                        <a:rPr lang="fr-FR" sz="1800" b="0" baseline="0" dirty="0">
                          <a:solidFill>
                            <a:schemeClr val="tx1"/>
                          </a:solidFill>
                          <a:sym typeface="Calibri"/>
                        </a:rPr>
                        <a:t> 1,15</a:t>
                      </a:r>
                      <a:r>
                        <a:rPr lang="fr-FR" sz="1800" b="0" dirty="0">
                          <a:solidFill>
                            <a:schemeClr val="tx1"/>
                          </a:solidFill>
                          <a:sym typeface="Calibri"/>
                        </a:rPr>
                        <a:t> % par</a:t>
                      </a:r>
                      <a:r>
                        <a:rPr lang="fr-FR" sz="1800" b="0" baseline="0" dirty="0">
                          <a:solidFill>
                            <a:schemeClr val="tx1"/>
                          </a:solidFill>
                          <a:sym typeface="Calibri"/>
                        </a:rPr>
                        <a:t> rapport à 2024</a:t>
                      </a:r>
                      <a:r>
                        <a:rPr lang="fr-FR" sz="1800" b="0" dirty="0">
                          <a:solidFill>
                            <a:schemeClr val="tx1"/>
                          </a:solidFill>
                          <a:sym typeface="Calibri"/>
                        </a:rPr>
                        <a:t>)</a:t>
                      </a:r>
                      <a:endParaRPr lang="fr-FR"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7322019"/>
                  </a:ext>
                </a:extLst>
              </a:tr>
            </a:tbl>
          </a:graphicData>
        </a:graphic>
      </p:graphicFrame>
      <p:graphicFrame>
        <p:nvGraphicFramePr>
          <p:cNvPr id="5" name="Graphique 4">
            <a:extLst>
              <a:ext uri="{FF2B5EF4-FFF2-40B4-BE49-F238E27FC236}">
                <a16:creationId xmlns:a16="http://schemas.microsoft.com/office/drawing/2014/main" id="{719B253B-D6E7-646E-D711-3B4A5467D89F}"/>
              </a:ext>
            </a:extLst>
          </p:cNvPr>
          <p:cNvGraphicFramePr/>
          <p:nvPr>
            <p:extLst>
              <p:ext uri="{D42A27DB-BD31-4B8C-83A1-F6EECF244321}">
                <p14:modId xmlns:p14="http://schemas.microsoft.com/office/powerpoint/2010/main" val="2760734882"/>
              </p:ext>
            </p:extLst>
          </p:nvPr>
        </p:nvGraphicFramePr>
        <p:xfrm>
          <a:off x="-178179" y="1963640"/>
          <a:ext cx="7961900" cy="3962281"/>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1.png" descr="image1.png">
            <a:extLst>
              <a:ext uri="{FF2B5EF4-FFF2-40B4-BE49-F238E27FC236}">
                <a16:creationId xmlns:a16="http://schemas.microsoft.com/office/drawing/2014/main" id="{1009B920-4511-16BA-BEAB-5458F3045CB6}"/>
              </a:ext>
            </a:extLst>
          </p:cNvPr>
          <p:cNvPicPr>
            <a:picLocks noChangeAspect="1"/>
          </p:cNvPicPr>
          <p:nvPr/>
        </p:nvPicPr>
        <p:blipFill>
          <a:blip r:embed="rId4"/>
          <a:stretch>
            <a:fillRect/>
          </a:stretch>
        </p:blipFill>
        <p:spPr>
          <a:xfrm>
            <a:off x="8759952" y="5969822"/>
            <a:ext cx="2210144" cy="773056"/>
          </a:xfrm>
          <a:prstGeom prst="rect">
            <a:avLst/>
          </a:prstGeom>
          <a:ln w="12700">
            <a:miter lim="400000"/>
          </a:ln>
        </p:spPr>
      </p:pic>
      <p:grpSp>
        <p:nvGrpSpPr>
          <p:cNvPr id="16" name="Groupe 15"/>
          <p:cNvGrpSpPr/>
          <p:nvPr/>
        </p:nvGrpSpPr>
        <p:grpSpPr>
          <a:xfrm>
            <a:off x="119405" y="106045"/>
            <a:ext cx="635725" cy="584775"/>
            <a:chOff x="1051559" y="2779972"/>
            <a:chExt cx="762000" cy="710356"/>
          </a:xfrm>
        </p:grpSpPr>
        <p:sp>
          <p:nvSpPr>
            <p:cNvPr id="17" name="Rectangle 16"/>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263664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DEPENSES D’INVESTISSEMENT"/>
          <p:cNvSpPr txBox="1"/>
          <p:nvPr/>
        </p:nvSpPr>
        <p:spPr>
          <a:xfrm>
            <a:off x="814321" y="131496"/>
            <a:ext cx="11234660" cy="535942"/>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b="1">
                <a:solidFill>
                  <a:srgbClr val="FF6600"/>
                </a:solidFill>
              </a:defRPr>
            </a:pPr>
            <a:r>
              <a:rPr lang="fr-FR" sz="2800" dirty="0">
                <a:solidFill>
                  <a:schemeClr val="bg1"/>
                </a:solidFill>
              </a:rPr>
              <a:t>RESULTAT SECTION</a:t>
            </a:r>
            <a:r>
              <a:rPr sz="2800" dirty="0">
                <a:solidFill>
                  <a:srgbClr val="FFFFFF"/>
                </a:solidFill>
              </a:rPr>
              <a:t> </a:t>
            </a:r>
            <a:r>
              <a:rPr lang="fr-FR" sz="2800" dirty="0">
                <a:solidFill>
                  <a:srgbClr val="FFFFFF"/>
                </a:solidFill>
              </a:rPr>
              <a:t>DE FONCTIONNEMENT</a:t>
            </a:r>
            <a:endParaRPr sz="2800" dirty="0">
              <a:solidFill>
                <a:srgbClr val="FFFFFF"/>
              </a:solidFill>
            </a:endParaRPr>
          </a:p>
        </p:txBody>
      </p:sp>
      <p:sp>
        <p:nvSpPr>
          <p:cNvPr id="2" name="Espace réservé du numéro de diapositive 1">
            <a:extLst>
              <a:ext uri="{FF2B5EF4-FFF2-40B4-BE49-F238E27FC236}">
                <a16:creationId xmlns:a16="http://schemas.microsoft.com/office/drawing/2014/main" id="{43593922-7D41-0145-AABF-64F265E63F85}"/>
              </a:ext>
            </a:extLst>
          </p:cNvPr>
          <p:cNvSpPr>
            <a:spLocks noGrp="1"/>
          </p:cNvSpPr>
          <p:nvPr>
            <p:ph type="sldNum" sz="quarter" idx="12"/>
          </p:nvPr>
        </p:nvSpPr>
        <p:spPr/>
        <p:txBody>
          <a:bodyPr/>
          <a:lstStyle/>
          <a:p>
            <a:fld id="{D693EDBF-93A8-9E42-A379-838B397A5D0C}" type="slidenum">
              <a:rPr lang="fr-FR" smtClean="0"/>
              <a:t>5</a:t>
            </a:fld>
            <a:endParaRPr lang="fr-FR"/>
          </a:p>
        </p:txBody>
      </p:sp>
      <p:pic>
        <p:nvPicPr>
          <p:cNvPr id="3" name="image1.png" descr="image1.png">
            <a:extLst>
              <a:ext uri="{FF2B5EF4-FFF2-40B4-BE49-F238E27FC236}">
                <a16:creationId xmlns:a16="http://schemas.microsoft.com/office/drawing/2014/main" id="{9ADCB21C-3B8B-F775-02B8-7E142235DC82}"/>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sp>
        <p:nvSpPr>
          <p:cNvPr id="10" name="ZoneTexte 9">
            <a:extLst>
              <a:ext uri="{FF2B5EF4-FFF2-40B4-BE49-F238E27FC236}">
                <a16:creationId xmlns:a16="http://schemas.microsoft.com/office/drawing/2014/main" id="{6C4D8BD8-44B3-4848-9A49-DF6B8E653452}"/>
              </a:ext>
            </a:extLst>
          </p:cNvPr>
          <p:cNvSpPr txBox="1"/>
          <p:nvPr/>
        </p:nvSpPr>
        <p:spPr>
          <a:xfrm>
            <a:off x="8448794" y="1106224"/>
            <a:ext cx="2621876" cy="1025922"/>
          </a:xfrm>
          <a:prstGeom prst="rect">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Dépenses réelles  </a:t>
            </a:r>
          </a:p>
          <a:p>
            <a:pPr algn="ctr" defTabSz="457200" hangingPunct="0"/>
            <a:r>
              <a:rPr lang="fr-FR" b="1" dirty="0">
                <a:solidFill>
                  <a:schemeClr val="bg1"/>
                </a:solidFill>
              </a:rPr>
              <a:t>=</a:t>
            </a:r>
          </a:p>
          <a:p>
            <a:pPr algn="ctr" defTabSz="457200" hangingPunct="0"/>
            <a:r>
              <a:rPr lang="fr-FR" b="1" dirty="0">
                <a:solidFill>
                  <a:schemeClr val="bg1"/>
                </a:solidFill>
              </a:rPr>
              <a:t>18,46 M€</a:t>
            </a:r>
            <a:r>
              <a:rPr lang="fr-FR" sz="2400" b="1" dirty="0">
                <a:solidFill>
                  <a:schemeClr val="bg1"/>
                </a:solidFill>
              </a:rPr>
              <a:t> </a:t>
            </a:r>
            <a:endParaRPr lang="fr-FR" sz="2400" b="1" dirty="0">
              <a:solidFill>
                <a:schemeClr val="bg1"/>
              </a:solidFill>
              <a:sym typeface="Calibri"/>
            </a:endParaRPr>
          </a:p>
        </p:txBody>
      </p:sp>
      <p:cxnSp>
        <p:nvCxnSpPr>
          <p:cNvPr id="5" name="Connecteur droit 4"/>
          <p:cNvCxnSpPr/>
          <p:nvPr/>
        </p:nvCxnSpPr>
        <p:spPr>
          <a:xfrm>
            <a:off x="6431650" y="953729"/>
            <a:ext cx="0" cy="44441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C4D8BD8-44B3-4848-9A49-DF6B8E653452}"/>
              </a:ext>
            </a:extLst>
          </p:cNvPr>
          <p:cNvSpPr txBox="1"/>
          <p:nvPr/>
        </p:nvSpPr>
        <p:spPr>
          <a:xfrm>
            <a:off x="4723453" y="5512991"/>
            <a:ext cx="3416395" cy="1025922"/>
          </a:xfrm>
          <a:prstGeom prst="rect">
            <a:avLst/>
          </a:prstGeom>
          <a:solidFill>
            <a:srgbClr val="70AE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Résultat fonctionnement 2025 </a:t>
            </a:r>
          </a:p>
          <a:p>
            <a:pPr algn="ctr" defTabSz="457200" hangingPunct="0"/>
            <a:r>
              <a:rPr lang="fr-FR" b="1" dirty="0">
                <a:solidFill>
                  <a:schemeClr val="bg1"/>
                </a:solidFill>
              </a:rPr>
              <a:t>=</a:t>
            </a:r>
          </a:p>
          <a:p>
            <a:pPr algn="ctr" defTabSz="457200" hangingPunct="0"/>
            <a:r>
              <a:rPr lang="fr-FR" sz="2400" b="1" dirty="0">
                <a:solidFill>
                  <a:schemeClr val="bg1"/>
                </a:solidFill>
              </a:rPr>
              <a:t>+ 2,84 M€</a:t>
            </a:r>
            <a:endParaRPr lang="fr-FR" sz="2400" b="1" dirty="0">
              <a:solidFill>
                <a:schemeClr val="bg1"/>
              </a:solidFill>
              <a:sym typeface="Calibri"/>
            </a:endParaRPr>
          </a:p>
        </p:txBody>
      </p:sp>
      <p:sp>
        <p:nvSpPr>
          <p:cNvPr id="17" name="ZoneTexte 16">
            <a:extLst>
              <a:ext uri="{FF2B5EF4-FFF2-40B4-BE49-F238E27FC236}">
                <a16:creationId xmlns:a16="http://schemas.microsoft.com/office/drawing/2014/main" id="{6C4D8BD8-44B3-4848-9A49-DF6B8E653452}"/>
              </a:ext>
            </a:extLst>
          </p:cNvPr>
          <p:cNvSpPr txBox="1"/>
          <p:nvPr/>
        </p:nvSpPr>
        <p:spPr>
          <a:xfrm>
            <a:off x="8448794" y="2688316"/>
            <a:ext cx="2621876" cy="964367"/>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Dépenses d’ordre  </a:t>
            </a:r>
          </a:p>
          <a:p>
            <a:pPr algn="ctr" defTabSz="457200" hangingPunct="0"/>
            <a:r>
              <a:rPr lang="fr-FR" b="1" dirty="0">
                <a:solidFill>
                  <a:schemeClr val="bg1"/>
                </a:solidFill>
              </a:rPr>
              <a:t>=</a:t>
            </a:r>
          </a:p>
          <a:p>
            <a:pPr algn="ctr" defTabSz="457200" hangingPunct="0"/>
            <a:r>
              <a:rPr lang="fr-FR" b="1" dirty="0">
                <a:solidFill>
                  <a:schemeClr val="bg1"/>
                </a:solidFill>
              </a:rPr>
              <a:t>0,97 M€ </a:t>
            </a:r>
            <a:endParaRPr lang="fr-FR" b="1" dirty="0">
              <a:solidFill>
                <a:schemeClr val="bg1"/>
              </a:solidFill>
              <a:sym typeface="Calibri"/>
            </a:endParaRPr>
          </a:p>
        </p:txBody>
      </p:sp>
      <p:sp>
        <p:nvSpPr>
          <p:cNvPr id="18" name="ZoneTexte 17">
            <a:extLst>
              <a:ext uri="{FF2B5EF4-FFF2-40B4-BE49-F238E27FC236}">
                <a16:creationId xmlns:a16="http://schemas.microsoft.com/office/drawing/2014/main" id="{6C4D8BD8-44B3-4848-9A49-DF6B8E653452}"/>
              </a:ext>
            </a:extLst>
          </p:cNvPr>
          <p:cNvSpPr txBox="1"/>
          <p:nvPr/>
        </p:nvSpPr>
        <p:spPr>
          <a:xfrm>
            <a:off x="8461896" y="4224504"/>
            <a:ext cx="2621876" cy="1025922"/>
          </a:xfrm>
          <a:prstGeom prst="rect">
            <a:avLst/>
          </a:prstGeom>
          <a:solidFill>
            <a:srgbClr val="016A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Dépenses totales  </a:t>
            </a:r>
          </a:p>
          <a:p>
            <a:pPr algn="ctr" defTabSz="457200" hangingPunct="0"/>
            <a:r>
              <a:rPr lang="fr-FR" b="1" dirty="0">
                <a:solidFill>
                  <a:schemeClr val="bg1"/>
                </a:solidFill>
              </a:rPr>
              <a:t>=</a:t>
            </a:r>
          </a:p>
          <a:p>
            <a:pPr algn="ctr" defTabSz="457200" hangingPunct="0"/>
            <a:r>
              <a:rPr lang="fr-FR" b="1" dirty="0">
                <a:solidFill>
                  <a:schemeClr val="bg1"/>
                </a:solidFill>
              </a:rPr>
              <a:t>19,43 M€</a:t>
            </a:r>
            <a:r>
              <a:rPr lang="fr-FR" sz="2400" b="1" dirty="0">
                <a:solidFill>
                  <a:schemeClr val="bg1"/>
                </a:solidFill>
              </a:rPr>
              <a:t> </a:t>
            </a:r>
            <a:endParaRPr lang="fr-FR" sz="2400" b="1" dirty="0">
              <a:solidFill>
                <a:schemeClr val="bg1"/>
              </a:solidFill>
              <a:sym typeface="Calibri"/>
            </a:endParaRPr>
          </a:p>
        </p:txBody>
      </p:sp>
      <p:sp>
        <p:nvSpPr>
          <p:cNvPr id="20" name="ZoneTexte 19">
            <a:extLst>
              <a:ext uri="{FF2B5EF4-FFF2-40B4-BE49-F238E27FC236}">
                <a16:creationId xmlns:a16="http://schemas.microsoft.com/office/drawing/2014/main" id="{6C4D8BD8-44B3-4848-9A49-DF6B8E653452}"/>
              </a:ext>
            </a:extLst>
          </p:cNvPr>
          <p:cNvSpPr txBox="1"/>
          <p:nvPr/>
        </p:nvSpPr>
        <p:spPr>
          <a:xfrm>
            <a:off x="1792631" y="1106224"/>
            <a:ext cx="2621876" cy="1025922"/>
          </a:xfrm>
          <a:prstGeom prst="rect">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Recettes réelles  </a:t>
            </a:r>
          </a:p>
          <a:p>
            <a:pPr algn="ctr" defTabSz="457200" hangingPunct="0"/>
            <a:r>
              <a:rPr lang="fr-FR" b="1" dirty="0">
                <a:solidFill>
                  <a:schemeClr val="bg1"/>
                </a:solidFill>
              </a:rPr>
              <a:t>=</a:t>
            </a:r>
          </a:p>
          <a:p>
            <a:pPr algn="ctr" defTabSz="457200" hangingPunct="0"/>
            <a:r>
              <a:rPr lang="fr-FR" b="1" dirty="0">
                <a:solidFill>
                  <a:schemeClr val="bg1"/>
                </a:solidFill>
              </a:rPr>
              <a:t>22,19 M€</a:t>
            </a:r>
            <a:r>
              <a:rPr lang="fr-FR" sz="2400" b="1" dirty="0">
                <a:solidFill>
                  <a:schemeClr val="bg1"/>
                </a:solidFill>
              </a:rPr>
              <a:t> </a:t>
            </a:r>
            <a:endParaRPr lang="fr-FR" sz="2400" b="1" dirty="0">
              <a:solidFill>
                <a:schemeClr val="bg1"/>
              </a:solidFill>
              <a:sym typeface="Calibri"/>
            </a:endParaRPr>
          </a:p>
        </p:txBody>
      </p:sp>
      <p:sp>
        <p:nvSpPr>
          <p:cNvPr id="21" name="ZoneTexte 20">
            <a:extLst>
              <a:ext uri="{FF2B5EF4-FFF2-40B4-BE49-F238E27FC236}">
                <a16:creationId xmlns:a16="http://schemas.microsoft.com/office/drawing/2014/main" id="{6C4D8BD8-44B3-4848-9A49-DF6B8E653452}"/>
              </a:ext>
            </a:extLst>
          </p:cNvPr>
          <p:cNvSpPr txBox="1"/>
          <p:nvPr/>
        </p:nvSpPr>
        <p:spPr>
          <a:xfrm>
            <a:off x="1792631" y="2693635"/>
            <a:ext cx="2621876" cy="964367"/>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Recettes d’ordre  </a:t>
            </a:r>
          </a:p>
          <a:p>
            <a:pPr algn="ctr" defTabSz="457200" hangingPunct="0"/>
            <a:r>
              <a:rPr lang="fr-FR" b="1" dirty="0">
                <a:solidFill>
                  <a:schemeClr val="bg1"/>
                </a:solidFill>
              </a:rPr>
              <a:t>=</a:t>
            </a:r>
          </a:p>
          <a:p>
            <a:pPr algn="ctr" defTabSz="457200" hangingPunct="0"/>
            <a:r>
              <a:rPr lang="fr-FR" b="1" dirty="0">
                <a:solidFill>
                  <a:schemeClr val="bg1"/>
                </a:solidFill>
              </a:rPr>
              <a:t>0,08 M€ </a:t>
            </a:r>
            <a:endParaRPr lang="fr-FR" b="1" dirty="0">
              <a:solidFill>
                <a:schemeClr val="bg1"/>
              </a:solidFill>
              <a:sym typeface="Calibri"/>
            </a:endParaRPr>
          </a:p>
        </p:txBody>
      </p:sp>
      <p:sp>
        <p:nvSpPr>
          <p:cNvPr id="22" name="ZoneTexte 21">
            <a:extLst>
              <a:ext uri="{FF2B5EF4-FFF2-40B4-BE49-F238E27FC236}">
                <a16:creationId xmlns:a16="http://schemas.microsoft.com/office/drawing/2014/main" id="{6C4D8BD8-44B3-4848-9A49-DF6B8E653452}"/>
              </a:ext>
            </a:extLst>
          </p:cNvPr>
          <p:cNvSpPr txBox="1"/>
          <p:nvPr/>
        </p:nvSpPr>
        <p:spPr>
          <a:xfrm>
            <a:off x="1801873" y="4224504"/>
            <a:ext cx="2621876" cy="1025922"/>
          </a:xfrm>
          <a:prstGeom prst="rect">
            <a:avLst/>
          </a:prstGeom>
          <a:solidFill>
            <a:srgbClr val="016A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Recettes totales  </a:t>
            </a:r>
          </a:p>
          <a:p>
            <a:pPr algn="ctr" defTabSz="457200" hangingPunct="0"/>
            <a:r>
              <a:rPr lang="fr-FR" b="1" dirty="0">
                <a:solidFill>
                  <a:schemeClr val="bg1"/>
                </a:solidFill>
              </a:rPr>
              <a:t>=</a:t>
            </a:r>
          </a:p>
          <a:p>
            <a:pPr algn="ctr" defTabSz="457200" hangingPunct="0"/>
            <a:r>
              <a:rPr lang="fr-FR" b="1" dirty="0">
                <a:solidFill>
                  <a:schemeClr val="bg1"/>
                </a:solidFill>
              </a:rPr>
              <a:t>22,27 M€</a:t>
            </a:r>
            <a:r>
              <a:rPr lang="fr-FR" sz="2400" b="1" dirty="0">
                <a:solidFill>
                  <a:schemeClr val="bg1"/>
                </a:solidFill>
              </a:rPr>
              <a:t> </a:t>
            </a:r>
            <a:endParaRPr lang="fr-FR" sz="2400" b="1" dirty="0">
              <a:solidFill>
                <a:schemeClr val="bg1"/>
              </a:solidFill>
              <a:sym typeface="Calibri"/>
            </a:endParaRPr>
          </a:p>
        </p:txBody>
      </p:sp>
      <p:sp>
        <p:nvSpPr>
          <p:cNvPr id="6" name="ZoneTexte 5"/>
          <p:cNvSpPr txBox="1"/>
          <p:nvPr/>
        </p:nvSpPr>
        <p:spPr>
          <a:xfrm>
            <a:off x="2847930" y="2044489"/>
            <a:ext cx="511277" cy="769441"/>
          </a:xfrm>
          <a:prstGeom prst="rect">
            <a:avLst/>
          </a:prstGeom>
          <a:noFill/>
        </p:spPr>
        <p:txBody>
          <a:bodyPr wrap="square" rtlCol="0">
            <a:spAutoFit/>
          </a:bodyPr>
          <a:lstStyle/>
          <a:p>
            <a:r>
              <a:rPr lang="fr-FR" sz="4400" b="1" dirty="0">
                <a:solidFill>
                  <a:srgbClr val="016AB3"/>
                </a:solidFill>
              </a:rPr>
              <a:t>+</a:t>
            </a:r>
          </a:p>
        </p:txBody>
      </p:sp>
      <p:sp>
        <p:nvSpPr>
          <p:cNvPr id="19" name="ZoneTexte 18"/>
          <p:cNvSpPr txBox="1"/>
          <p:nvPr/>
        </p:nvSpPr>
        <p:spPr>
          <a:xfrm>
            <a:off x="2847929" y="3568823"/>
            <a:ext cx="511277" cy="769441"/>
          </a:xfrm>
          <a:prstGeom prst="rect">
            <a:avLst/>
          </a:prstGeom>
          <a:noFill/>
        </p:spPr>
        <p:txBody>
          <a:bodyPr wrap="square" rtlCol="0">
            <a:spAutoFit/>
          </a:bodyPr>
          <a:lstStyle/>
          <a:p>
            <a:r>
              <a:rPr lang="fr-FR" sz="4400" b="1" dirty="0">
                <a:solidFill>
                  <a:srgbClr val="016AB3"/>
                </a:solidFill>
              </a:rPr>
              <a:t>+</a:t>
            </a:r>
          </a:p>
        </p:txBody>
      </p:sp>
      <p:sp>
        <p:nvSpPr>
          <p:cNvPr id="23" name="ZoneTexte 22"/>
          <p:cNvSpPr txBox="1"/>
          <p:nvPr/>
        </p:nvSpPr>
        <p:spPr>
          <a:xfrm>
            <a:off x="9517196" y="2048784"/>
            <a:ext cx="511277" cy="769441"/>
          </a:xfrm>
          <a:prstGeom prst="rect">
            <a:avLst/>
          </a:prstGeom>
          <a:noFill/>
        </p:spPr>
        <p:txBody>
          <a:bodyPr wrap="square" rtlCol="0">
            <a:spAutoFit/>
          </a:bodyPr>
          <a:lstStyle/>
          <a:p>
            <a:r>
              <a:rPr lang="fr-FR" sz="4400" b="1" dirty="0">
                <a:solidFill>
                  <a:srgbClr val="016AB3"/>
                </a:solidFill>
              </a:rPr>
              <a:t>+</a:t>
            </a:r>
          </a:p>
        </p:txBody>
      </p:sp>
      <p:sp>
        <p:nvSpPr>
          <p:cNvPr id="24" name="ZoneTexte 23"/>
          <p:cNvSpPr txBox="1"/>
          <p:nvPr/>
        </p:nvSpPr>
        <p:spPr>
          <a:xfrm>
            <a:off x="9517196" y="3547167"/>
            <a:ext cx="511277" cy="769441"/>
          </a:xfrm>
          <a:prstGeom prst="rect">
            <a:avLst/>
          </a:prstGeom>
          <a:noFill/>
        </p:spPr>
        <p:txBody>
          <a:bodyPr wrap="square" rtlCol="0">
            <a:spAutoFit/>
          </a:bodyPr>
          <a:lstStyle/>
          <a:p>
            <a:r>
              <a:rPr lang="fr-FR" sz="4400" b="1" dirty="0">
                <a:solidFill>
                  <a:srgbClr val="016AB3"/>
                </a:solidFill>
              </a:rPr>
              <a:t>+</a:t>
            </a:r>
          </a:p>
        </p:txBody>
      </p:sp>
      <p:grpSp>
        <p:nvGrpSpPr>
          <p:cNvPr id="28" name="Groupe 27"/>
          <p:cNvGrpSpPr/>
          <p:nvPr/>
        </p:nvGrpSpPr>
        <p:grpSpPr>
          <a:xfrm>
            <a:off x="119405" y="106045"/>
            <a:ext cx="635725" cy="584775"/>
            <a:chOff x="1051559" y="2779972"/>
            <a:chExt cx="762000" cy="710356"/>
          </a:xfrm>
        </p:grpSpPr>
        <p:sp>
          <p:nvSpPr>
            <p:cNvPr id="29" name="Rectangle 28"/>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603452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DEPENSES D’INVESTISSEMENT"/>
          <p:cNvSpPr txBox="1"/>
          <p:nvPr/>
        </p:nvSpPr>
        <p:spPr>
          <a:xfrm>
            <a:off x="814321" y="131496"/>
            <a:ext cx="11234660" cy="535942"/>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b="1">
                <a:solidFill>
                  <a:srgbClr val="FF6600"/>
                </a:solidFill>
              </a:defRPr>
            </a:pPr>
            <a:r>
              <a:rPr lang="fr-FR" sz="2800" dirty="0">
                <a:solidFill>
                  <a:schemeClr val="bg1"/>
                </a:solidFill>
              </a:rPr>
              <a:t>RECETT</a:t>
            </a:r>
            <a:r>
              <a:rPr sz="2800" dirty="0">
                <a:solidFill>
                  <a:schemeClr val="bg1"/>
                </a:solidFill>
              </a:rPr>
              <a:t>ES</a:t>
            </a:r>
            <a:r>
              <a:rPr sz="2800" dirty="0">
                <a:solidFill>
                  <a:srgbClr val="FFFFFF"/>
                </a:solidFill>
              </a:rPr>
              <a:t> D’INVESTISSEMENT</a:t>
            </a:r>
          </a:p>
        </p:txBody>
      </p:sp>
      <p:sp>
        <p:nvSpPr>
          <p:cNvPr id="419" name="PRINCIPAUX TRAVAUX INSCRITS"/>
          <p:cNvSpPr txBox="1"/>
          <p:nvPr/>
        </p:nvSpPr>
        <p:spPr>
          <a:xfrm>
            <a:off x="3019525" y="963298"/>
            <a:ext cx="3436140" cy="595035"/>
          </a:xfrm>
          <a:prstGeom prst="rect">
            <a:avLst/>
          </a:prstGeom>
          <a:ln w="127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rgbClr val="EF6430"/>
                </a:solidFill>
              </a:defRPr>
            </a:lvl1pPr>
          </a:lstStyle>
          <a:p>
            <a:pPr algn="ctr"/>
            <a:r>
              <a:rPr lang="fr-FR" sz="3200" dirty="0">
                <a:solidFill>
                  <a:srgbClr val="FF0000"/>
                </a:solidFill>
              </a:rPr>
              <a:t>4,8 M€ </a:t>
            </a:r>
            <a:r>
              <a:rPr lang="fr-FR" sz="1800" dirty="0">
                <a:solidFill>
                  <a:schemeClr val="tx1"/>
                </a:solidFill>
              </a:rPr>
              <a:t>(recettes réelles)</a:t>
            </a:r>
            <a:endParaRPr sz="1800" dirty="0">
              <a:solidFill>
                <a:schemeClr val="tx1"/>
              </a:solidFill>
            </a:endParaRPr>
          </a:p>
        </p:txBody>
      </p:sp>
      <p:sp>
        <p:nvSpPr>
          <p:cNvPr id="8" name="Rectangle 7"/>
          <p:cNvSpPr/>
          <p:nvPr/>
        </p:nvSpPr>
        <p:spPr>
          <a:xfrm>
            <a:off x="2013252" y="1650977"/>
            <a:ext cx="8409956" cy="6740307"/>
          </a:xfrm>
          <a:prstGeom prst="rect">
            <a:avLst/>
          </a:prstGeom>
        </p:spPr>
        <p:txBody>
          <a:bodyPr wrap="square">
            <a:spAutoFit/>
          </a:bodyPr>
          <a:lstStyle/>
          <a:p>
            <a:pPr lvl="2"/>
            <a:r>
              <a:rPr lang="fr-FR" dirty="0"/>
              <a:t>-</a:t>
            </a:r>
            <a:r>
              <a:rPr lang="fr-FR" b="1" dirty="0"/>
              <a:t> 1,8 M€ </a:t>
            </a:r>
            <a:r>
              <a:rPr lang="fr-FR" dirty="0"/>
              <a:t>Subventions d’investissement reçues</a:t>
            </a:r>
            <a:endParaRPr lang="fr-FR" b="1" dirty="0"/>
          </a:p>
          <a:p>
            <a:pPr marL="1025525"/>
            <a:r>
              <a:rPr lang="fr-FR" dirty="0"/>
              <a:t>Dont :</a:t>
            </a:r>
          </a:p>
          <a:p>
            <a:pPr marL="1608138"/>
            <a:r>
              <a:rPr lang="fr-FR" dirty="0"/>
              <a:t>- 904 K€ subvention départementale pour la crèche </a:t>
            </a:r>
            <a:r>
              <a:rPr lang="fr-FR" dirty="0" err="1"/>
              <a:t>Petibonum</a:t>
            </a:r>
            <a:r>
              <a:rPr lang="fr-FR" dirty="0"/>
              <a:t> pour</a:t>
            </a:r>
          </a:p>
          <a:p>
            <a:pPr marL="1608138"/>
            <a:r>
              <a:rPr lang="fr-FR" dirty="0"/>
              <a:t>- 257 K€ subvention de l’Etat pour l’EVS pour</a:t>
            </a:r>
          </a:p>
          <a:p>
            <a:pPr marL="1608138"/>
            <a:r>
              <a:rPr lang="fr-FR" dirty="0"/>
              <a:t>- 232 K€ subvention ludothèque</a:t>
            </a:r>
          </a:p>
          <a:p>
            <a:pPr marL="1608138"/>
            <a:r>
              <a:rPr lang="fr-FR" dirty="0"/>
              <a:t>- 143 K€ solde de la subvention pour les ENI</a:t>
            </a:r>
          </a:p>
          <a:p>
            <a:pPr marL="2422525" indent="-814388"/>
            <a:r>
              <a:rPr lang="fr-FR" dirty="0"/>
              <a:t>- 111 K€ subventions régionales pour le passe en </a:t>
            </a:r>
            <a:r>
              <a:rPr lang="fr-FR" dirty="0" err="1"/>
              <a:t>Led</a:t>
            </a:r>
            <a:r>
              <a:rPr lang="fr-FR" dirty="0"/>
              <a:t> de l’éclairage public</a:t>
            </a:r>
          </a:p>
          <a:p>
            <a:pPr marL="1608138"/>
            <a:endParaRPr lang="fr-FR" dirty="0"/>
          </a:p>
          <a:p>
            <a:pPr marL="892175">
              <a:buFontTx/>
              <a:buChar char="-"/>
            </a:pPr>
            <a:r>
              <a:rPr lang="fr-FR" b="1" dirty="0"/>
              <a:t> 1,2 M€ </a:t>
            </a:r>
            <a:r>
              <a:rPr lang="fr-FR" dirty="0"/>
              <a:t>FCTVA</a:t>
            </a:r>
          </a:p>
          <a:p>
            <a:pPr marL="892175">
              <a:buFontTx/>
              <a:buChar char="-"/>
            </a:pPr>
            <a:endParaRPr lang="fr-FR" b="1" dirty="0"/>
          </a:p>
          <a:p>
            <a:pPr marL="892175">
              <a:buFontTx/>
              <a:buChar char="-"/>
            </a:pPr>
            <a:r>
              <a:rPr lang="fr-FR" b="1" dirty="0">
                <a:solidFill>
                  <a:prstClr val="black"/>
                </a:solidFill>
              </a:rPr>
              <a:t> 1,2 M€ </a:t>
            </a:r>
            <a:r>
              <a:rPr lang="fr-FR" dirty="0">
                <a:solidFill>
                  <a:prstClr val="black"/>
                </a:solidFill>
              </a:rPr>
              <a:t>Couverture du solde des RAR négatif 2024</a:t>
            </a:r>
          </a:p>
          <a:p>
            <a:pPr marL="892175">
              <a:buFontTx/>
              <a:buChar char="-"/>
            </a:pPr>
            <a:endParaRPr lang="fr-FR" dirty="0">
              <a:solidFill>
                <a:prstClr val="black"/>
              </a:solidFill>
            </a:endParaRPr>
          </a:p>
          <a:p>
            <a:pPr marL="892175">
              <a:buFontTx/>
              <a:buChar char="-"/>
            </a:pPr>
            <a:r>
              <a:rPr lang="fr-FR" b="1" dirty="0">
                <a:solidFill>
                  <a:prstClr val="black"/>
                </a:solidFill>
              </a:rPr>
              <a:t> 316 K€</a:t>
            </a:r>
            <a:r>
              <a:rPr lang="fr-FR" dirty="0">
                <a:solidFill>
                  <a:prstClr val="black"/>
                </a:solidFill>
              </a:rPr>
              <a:t> Taxe d’aménagement</a:t>
            </a:r>
          </a:p>
          <a:p>
            <a:pPr marL="892175">
              <a:buFontTx/>
              <a:buChar char="-"/>
            </a:pPr>
            <a:endParaRPr lang="fr-FR" dirty="0">
              <a:solidFill>
                <a:prstClr val="black"/>
              </a:solidFill>
            </a:endParaRPr>
          </a:p>
          <a:p>
            <a:pPr marL="892175">
              <a:buFontTx/>
              <a:buChar char="-"/>
            </a:pPr>
            <a:r>
              <a:rPr lang="fr-FR" dirty="0">
                <a:solidFill>
                  <a:prstClr val="black"/>
                </a:solidFill>
              </a:rPr>
              <a:t> </a:t>
            </a:r>
            <a:r>
              <a:rPr lang="fr-FR" b="1" dirty="0">
                <a:solidFill>
                  <a:prstClr val="black"/>
                </a:solidFill>
              </a:rPr>
              <a:t>204 K€</a:t>
            </a:r>
            <a:r>
              <a:rPr lang="fr-FR" dirty="0">
                <a:solidFill>
                  <a:prstClr val="black"/>
                </a:solidFill>
              </a:rPr>
              <a:t> Péril </a:t>
            </a:r>
            <a:r>
              <a:rPr lang="fr-FR" dirty="0" err="1">
                <a:solidFill>
                  <a:prstClr val="black"/>
                </a:solidFill>
              </a:rPr>
              <a:t>Bresnu</a:t>
            </a:r>
            <a:endParaRPr lang="fr-FR" dirty="0"/>
          </a:p>
          <a:p>
            <a:pPr marL="892175">
              <a:buFontTx/>
              <a:buChar char="-"/>
            </a:pPr>
            <a:endParaRPr lang="fr-FR" dirty="0"/>
          </a:p>
          <a:p>
            <a:pPr marL="892175">
              <a:buFontTx/>
              <a:buChar char="-"/>
            </a:pPr>
            <a:r>
              <a:rPr lang="fr-FR" b="1" dirty="0"/>
              <a:t> 89 K€</a:t>
            </a:r>
            <a:r>
              <a:rPr lang="fr-FR" dirty="0"/>
              <a:t> Amendes de police </a:t>
            </a:r>
          </a:p>
          <a:p>
            <a:pPr lvl="2"/>
            <a:endParaRPr lang="fr-FR" b="1" dirty="0">
              <a:solidFill>
                <a:prstClr val="black"/>
              </a:solidFill>
            </a:endParaRPr>
          </a:p>
          <a:p>
            <a:pPr lvl="2"/>
            <a:endParaRPr lang="fr-FR" dirty="0"/>
          </a:p>
          <a:p>
            <a:pPr marL="1608138"/>
            <a:endParaRPr lang="fr-FR" dirty="0"/>
          </a:p>
          <a:p>
            <a:pPr lvl="2"/>
            <a:endParaRPr lang="fr-FR" dirty="0"/>
          </a:p>
          <a:p>
            <a:pPr marL="285750" indent="-285750">
              <a:buFontTx/>
              <a:buChar char="-"/>
            </a:pPr>
            <a:endParaRPr lang="fr-FR" dirty="0"/>
          </a:p>
          <a:p>
            <a:endParaRPr lang="fr-FR" dirty="0"/>
          </a:p>
        </p:txBody>
      </p:sp>
      <p:sp>
        <p:nvSpPr>
          <p:cNvPr id="2" name="Espace réservé du numéro de diapositive 1">
            <a:extLst>
              <a:ext uri="{FF2B5EF4-FFF2-40B4-BE49-F238E27FC236}">
                <a16:creationId xmlns:a16="http://schemas.microsoft.com/office/drawing/2014/main" id="{43593922-7D41-0145-AABF-64F265E63F85}"/>
              </a:ext>
            </a:extLst>
          </p:cNvPr>
          <p:cNvSpPr>
            <a:spLocks noGrp="1"/>
          </p:cNvSpPr>
          <p:nvPr>
            <p:ph type="sldNum" sz="quarter" idx="12"/>
          </p:nvPr>
        </p:nvSpPr>
        <p:spPr/>
        <p:txBody>
          <a:bodyPr/>
          <a:lstStyle/>
          <a:p>
            <a:fld id="{D693EDBF-93A8-9E42-A379-838B397A5D0C}" type="slidenum">
              <a:rPr lang="fr-FR" smtClean="0"/>
              <a:t>6</a:t>
            </a:fld>
            <a:endParaRPr lang="fr-FR"/>
          </a:p>
        </p:txBody>
      </p:sp>
      <p:pic>
        <p:nvPicPr>
          <p:cNvPr id="3" name="image1.png" descr="image1.png">
            <a:extLst>
              <a:ext uri="{FF2B5EF4-FFF2-40B4-BE49-F238E27FC236}">
                <a16:creationId xmlns:a16="http://schemas.microsoft.com/office/drawing/2014/main" id="{9ADCB21C-3B8B-F775-02B8-7E142235DC82}"/>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grpSp>
        <p:nvGrpSpPr>
          <p:cNvPr id="16" name="Groupe 15"/>
          <p:cNvGrpSpPr/>
          <p:nvPr/>
        </p:nvGrpSpPr>
        <p:grpSpPr>
          <a:xfrm>
            <a:off x="119405" y="106045"/>
            <a:ext cx="635725" cy="584775"/>
            <a:chOff x="1051559" y="2779972"/>
            <a:chExt cx="762000" cy="710356"/>
          </a:xfrm>
        </p:grpSpPr>
        <p:sp>
          <p:nvSpPr>
            <p:cNvPr id="17" name="Rectangle 16"/>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1275932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DEPENSES D’INVESTISSEMENT"/>
          <p:cNvSpPr txBox="1"/>
          <p:nvPr/>
        </p:nvSpPr>
        <p:spPr>
          <a:xfrm>
            <a:off x="780314" y="136525"/>
            <a:ext cx="11268667" cy="535942"/>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b="1">
                <a:solidFill>
                  <a:srgbClr val="FF6600"/>
                </a:solidFill>
              </a:defRPr>
            </a:pPr>
            <a:r>
              <a:rPr sz="2800" dirty="0">
                <a:solidFill>
                  <a:schemeClr val="bg1"/>
                </a:solidFill>
              </a:rPr>
              <a:t>D</a:t>
            </a:r>
            <a:r>
              <a:rPr lang="fr-FR" sz="2800" dirty="0" err="1">
                <a:solidFill>
                  <a:schemeClr val="bg1"/>
                </a:solidFill>
              </a:rPr>
              <a:t>É</a:t>
            </a:r>
            <a:r>
              <a:rPr sz="2800" dirty="0">
                <a:solidFill>
                  <a:schemeClr val="bg1"/>
                </a:solidFill>
              </a:rPr>
              <a:t>PENSES</a:t>
            </a:r>
            <a:r>
              <a:rPr sz="2800" dirty="0">
                <a:solidFill>
                  <a:srgbClr val="FFFFFF"/>
                </a:solidFill>
              </a:rPr>
              <a:t> D’INVESTISSEMENT</a:t>
            </a:r>
          </a:p>
        </p:txBody>
      </p:sp>
      <p:sp>
        <p:nvSpPr>
          <p:cNvPr id="419" name="PRINCIPAUX TRAVAUX INSCRITS"/>
          <p:cNvSpPr txBox="1"/>
          <p:nvPr/>
        </p:nvSpPr>
        <p:spPr>
          <a:xfrm>
            <a:off x="2284512" y="727065"/>
            <a:ext cx="3988469" cy="595035"/>
          </a:xfrm>
          <a:prstGeom prst="rect">
            <a:avLst/>
          </a:prstGeom>
          <a:ln w="127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500" b="1">
                <a:solidFill>
                  <a:srgbClr val="EF6430"/>
                </a:solidFill>
              </a:defRPr>
            </a:lvl1pPr>
          </a:lstStyle>
          <a:p>
            <a:pPr algn="ctr"/>
            <a:r>
              <a:rPr lang="fr-FR" sz="3200" dirty="0">
                <a:solidFill>
                  <a:srgbClr val="FF0000"/>
                </a:solidFill>
              </a:rPr>
              <a:t>5,0 M€ </a:t>
            </a:r>
            <a:r>
              <a:rPr lang="fr-FR" sz="1800" dirty="0">
                <a:solidFill>
                  <a:schemeClr val="tx1"/>
                </a:solidFill>
              </a:rPr>
              <a:t>(dépenses d’équipement)</a:t>
            </a:r>
            <a:endParaRPr sz="1400" dirty="0">
              <a:solidFill>
                <a:schemeClr val="tx1"/>
              </a:solidFill>
            </a:endParaRPr>
          </a:p>
        </p:txBody>
      </p:sp>
      <p:sp>
        <p:nvSpPr>
          <p:cNvPr id="8" name="Rectangle 7"/>
          <p:cNvSpPr/>
          <p:nvPr/>
        </p:nvSpPr>
        <p:spPr>
          <a:xfrm>
            <a:off x="1068357" y="1308560"/>
            <a:ext cx="9236623" cy="5770811"/>
          </a:xfrm>
          <a:prstGeom prst="rect">
            <a:avLst/>
          </a:prstGeom>
        </p:spPr>
        <p:txBody>
          <a:bodyPr wrap="square">
            <a:spAutoFit/>
          </a:bodyPr>
          <a:lstStyle/>
          <a:p>
            <a:pPr marL="285750" lvl="0" indent="-285750">
              <a:buFont typeface="Arial" panose="020B0604020202020204" pitchFamily="34" charset="0"/>
              <a:buChar char="•"/>
            </a:pPr>
            <a:r>
              <a:rPr lang="fr-FR" b="1" dirty="0">
                <a:solidFill>
                  <a:prstClr val="black"/>
                </a:solidFill>
              </a:rPr>
              <a:t>2,42 M€ </a:t>
            </a:r>
            <a:r>
              <a:rPr lang="fr-FR" dirty="0">
                <a:solidFill>
                  <a:prstClr val="black"/>
                </a:solidFill>
              </a:rPr>
              <a:t>Travaux en cours </a:t>
            </a:r>
            <a:r>
              <a:rPr lang="fr-FR" sz="1400" dirty="0">
                <a:solidFill>
                  <a:prstClr val="black"/>
                </a:solidFill>
              </a:rPr>
              <a:t>(pluriannuels) dont :</a:t>
            </a:r>
            <a:endParaRPr lang="fr-FR" sz="1600" dirty="0">
              <a:solidFill>
                <a:prstClr val="black"/>
              </a:solidFill>
            </a:endParaRPr>
          </a:p>
          <a:p>
            <a:pPr lvl="0" indent="893763"/>
            <a:r>
              <a:rPr lang="fr-FR" sz="1600" dirty="0">
                <a:solidFill>
                  <a:prstClr val="black"/>
                </a:solidFill>
              </a:rPr>
              <a:t>	  </a:t>
            </a:r>
            <a:r>
              <a:rPr lang="fr-FR" dirty="0">
                <a:solidFill>
                  <a:prstClr val="black"/>
                </a:solidFill>
              </a:rPr>
              <a:t>1 035K€ Travaux dans le parc paysager 1 415 K€</a:t>
            </a:r>
          </a:p>
          <a:p>
            <a:pPr marL="1025525" lvl="0"/>
            <a:r>
              <a:rPr lang="fr-FR" dirty="0">
                <a:solidFill>
                  <a:prstClr val="black"/>
                </a:solidFill>
              </a:rPr>
              <a:t>  389 K€ Travaux d’aménagement du poste de police municipale</a:t>
            </a:r>
          </a:p>
          <a:p>
            <a:pPr marL="1025525" lvl="0"/>
            <a:r>
              <a:rPr lang="fr-FR" dirty="0">
                <a:solidFill>
                  <a:prstClr val="black"/>
                </a:solidFill>
              </a:rPr>
              <a:t>  359 K€ Travaux dans les ilots de fraîcheurs</a:t>
            </a:r>
          </a:p>
          <a:p>
            <a:pPr marL="1025525" lvl="0"/>
            <a:r>
              <a:rPr lang="fr-FR" dirty="0">
                <a:solidFill>
                  <a:prstClr val="black"/>
                </a:solidFill>
              </a:rPr>
              <a:t>    78 K€ Travaux dans les bâtiments publics</a:t>
            </a:r>
          </a:p>
          <a:p>
            <a:pPr marL="1025525" lvl="0"/>
            <a:r>
              <a:rPr lang="fr-FR" dirty="0">
                <a:solidFill>
                  <a:prstClr val="black"/>
                </a:solidFill>
              </a:rPr>
              <a:t>    40 K€ Travaux dans les écoles, crèches et les centres de loisirs pour</a:t>
            </a:r>
          </a:p>
          <a:p>
            <a:pPr marL="1025525" lvl="0"/>
            <a:endParaRPr lang="fr-FR" sz="1100" dirty="0"/>
          </a:p>
          <a:p>
            <a:pPr marL="285750" indent="-285750">
              <a:buFont typeface="Arial" panose="020B0604020202020204" pitchFamily="34" charset="0"/>
              <a:buChar char="•"/>
            </a:pPr>
            <a:r>
              <a:rPr lang="fr-FR" dirty="0"/>
              <a:t> </a:t>
            </a:r>
            <a:r>
              <a:rPr lang="fr-FR" b="1" dirty="0"/>
              <a:t>2,09 M€ </a:t>
            </a:r>
            <a:r>
              <a:rPr lang="fr-FR" dirty="0"/>
              <a:t>Acquisitions de terrains, de matériels, aménagement dont :</a:t>
            </a:r>
          </a:p>
          <a:p>
            <a:pPr marL="1025525"/>
            <a:r>
              <a:rPr lang="fr-FR" dirty="0"/>
              <a:t>  574 K€ Aménagement du parc paysager </a:t>
            </a:r>
          </a:p>
          <a:p>
            <a:pPr marL="1025525"/>
            <a:r>
              <a:rPr lang="fr-FR" dirty="0"/>
              <a:t>  247 K€ Aménagement des ilots fraîcheur 247 K€</a:t>
            </a:r>
          </a:p>
          <a:p>
            <a:pPr marL="1025525"/>
            <a:r>
              <a:rPr lang="fr-FR" dirty="0"/>
              <a:t>  229 K€ Travaux urgents </a:t>
            </a:r>
          </a:p>
          <a:p>
            <a:pPr marL="1703388" indent="-677863"/>
            <a:r>
              <a:rPr lang="fr-FR" dirty="0"/>
              <a:t>  180 K€ Gros entretien et acquisition de matériel dans les écoles, les centres de loisirs et les crèches</a:t>
            </a:r>
          </a:p>
          <a:p>
            <a:pPr marL="1025525"/>
            <a:r>
              <a:rPr lang="fr-FR" dirty="0"/>
              <a:t>  155 K€ Gros entretien et aménagement des bâtiments publics </a:t>
            </a:r>
          </a:p>
          <a:p>
            <a:pPr marL="1025525"/>
            <a:endParaRPr lang="fr-FR" sz="1000" b="1" dirty="0"/>
          </a:p>
          <a:p>
            <a:endParaRPr lang="fr-FR" sz="1000" dirty="0"/>
          </a:p>
          <a:p>
            <a:pPr marL="285750" indent="-285750">
              <a:buFont typeface="Arial" panose="020B0604020202020204" pitchFamily="34" charset="0"/>
              <a:buChar char="•"/>
            </a:pPr>
            <a:r>
              <a:rPr lang="fr-FR" sz="1600" b="1" dirty="0"/>
              <a:t>534 K€</a:t>
            </a:r>
            <a:r>
              <a:rPr lang="fr-FR" sz="1600" dirty="0"/>
              <a:t>  </a:t>
            </a:r>
            <a:r>
              <a:rPr lang="fr-FR" dirty="0"/>
              <a:t>Frais d’études et logiciels dont :</a:t>
            </a:r>
          </a:p>
          <a:p>
            <a:pPr marL="985838"/>
            <a:r>
              <a:rPr lang="fr-FR" dirty="0"/>
              <a:t>446 K€ pour les études avant travaux, dont 376 K€ pour l’Ardente et</a:t>
            </a:r>
          </a:p>
          <a:p>
            <a:pPr marL="985838"/>
            <a:r>
              <a:rPr lang="fr-FR" dirty="0"/>
              <a:t>  39 K€ pour le parc paysager</a:t>
            </a:r>
          </a:p>
          <a:p>
            <a:pPr marL="985838" lvl="2"/>
            <a:r>
              <a:rPr lang="fr-FR" dirty="0"/>
              <a:t>  88 K€ pour l’acquisition de licences, logiciel et webzine</a:t>
            </a:r>
          </a:p>
          <a:p>
            <a:endParaRPr lang="fr-FR" sz="1600" dirty="0"/>
          </a:p>
          <a:p>
            <a:endParaRPr lang="fr-FR" sz="1600" dirty="0"/>
          </a:p>
        </p:txBody>
      </p:sp>
      <p:sp>
        <p:nvSpPr>
          <p:cNvPr id="2" name="Espace réservé du numéro de diapositive 1">
            <a:extLst>
              <a:ext uri="{FF2B5EF4-FFF2-40B4-BE49-F238E27FC236}">
                <a16:creationId xmlns:a16="http://schemas.microsoft.com/office/drawing/2014/main" id="{43593922-7D41-0145-AABF-64F265E63F85}"/>
              </a:ext>
            </a:extLst>
          </p:cNvPr>
          <p:cNvSpPr>
            <a:spLocks noGrp="1"/>
          </p:cNvSpPr>
          <p:nvPr>
            <p:ph type="sldNum" sz="quarter" idx="12"/>
          </p:nvPr>
        </p:nvSpPr>
        <p:spPr/>
        <p:txBody>
          <a:bodyPr/>
          <a:lstStyle/>
          <a:p>
            <a:fld id="{D693EDBF-93A8-9E42-A379-838B397A5D0C}" type="slidenum">
              <a:rPr lang="fr-FR" smtClean="0"/>
              <a:t>7</a:t>
            </a:fld>
            <a:endParaRPr lang="fr-FR"/>
          </a:p>
        </p:txBody>
      </p:sp>
      <p:pic>
        <p:nvPicPr>
          <p:cNvPr id="4" name="image1.png" descr="image1.png">
            <a:extLst>
              <a:ext uri="{FF2B5EF4-FFF2-40B4-BE49-F238E27FC236}">
                <a16:creationId xmlns:a16="http://schemas.microsoft.com/office/drawing/2014/main" id="{70C55554-C808-1CAF-0794-DC8C5F3854FA}"/>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grpSp>
        <p:nvGrpSpPr>
          <p:cNvPr id="16" name="Groupe 15"/>
          <p:cNvGrpSpPr/>
          <p:nvPr/>
        </p:nvGrpSpPr>
        <p:grpSpPr>
          <a:xfrm>
            <a:off x="119405" y="106045"/>
            <a:ext cx="635725" cy="584775"/>
            <a:chOff x="1051559" y="2779972"/>
            <a:chExt cx="762000" cy="710356"/>
          </a:xfrm>
        </p:grpSpPr>
        <p:sp>
          <p:nvSpPr>
            <p:cNvPr id="17" name="Rectangle 16"/>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391321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DEPENSES D’INVESTISSEMENT"/>
          <p:cNvSpPr txBox="1"/>
          <p:nvPr/>
        </p:nvSpPr>
        <p:spPr>
          <a:xfrm>
            <a:off x="814321" y="131496"/>
            <a:ext cx="11234660" cy="535942"/>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b="1">
                <a:solidFill>
                  <a:srgbClr val="FF6600"/>
                </a:solidFill>
              </a:defRPr>
            </a:pPr>
            <a:r>
              <a:rPr lang="fr-FR" sz="2800" dirty="0">
                <a:solidFill>
                  <a:schemeClr val="bg1"/>
                </a:solidFill>
              </a:rPr>
              <a:t>RESULTAT SECTION</a:t>
            </a:r>
            <a:r>
              <a:rPr sz="2800" dirty="0">
                <a:solidFill>
                  <a:srgbClr val="FFFFFF"/>
                </a:solidFill>
              </a:rPr>
              <a:t> D’INVESTISSEMENT</a:t>
            </a:r>
          </a:p>
        </p:txBody>
      </p:sp>
      <p:sp>
        <p:nvSpPr>
          <p:cNvPr id="2" name="Espace réservé du numéro de diapositive 1">
            <a:extLst>
              <a:ext uri="{FF2B5EF4-FFF2-40B4-BE49-F238E27FC236}">
                <a16:creationId xmlns:a16="http://schemas.microsoft.com/office/drawing/2014/main" id="{43593922-7D41-0145-AABF-64F265E63F85}"/>
              </a:ext>
            </a:extLst>
          </p:cNvPr>
          <p:cNvSpPr>
            <a:spLocks noGrp="1"/>
          </p:cNvSpPr>
          <p:nvPr>
            <p:ph type="sldNum" sz="quarter" idx="12"/>
          </p:nvPr>
        </p:nvSpPr>
        <p:spPr/>
        <p:txBody>
          <a:bodyPr/>
          <a:lstStyle/>
          <a:p>
            <a:fld id="{D693EDBF-93A8-9E42-A379-838B397A5D0C}" type="slidenum">
              <a:rPr lang="fr-FR" smtClean="0"/>
              <a:t>8</a:t>
            </a:fld>
            <a:endParaRPr lang="fr-FR"/>
          </a:p>
        </p:txBody>
      </p:sp>
      <p:pic>
        <p:nvPicPr>
          <p:cNvPr id="3" name="image1.png" descr="image1.png">
            <a:extLst>
              <a:ext uri="{FF2B5EF4-FFF2-40B4-BE49-F238E27FC236}">
                <a16:creationId xmlns:a16="http://schemas.microsoft.com/office/drawing/2014/main" id="{9ADCB21C-3B8B-F775-02B8-7E142235DC82}"/>
              </a:ext>
            </a:extLst>
          </p:cNvPr>
          <p:cNvPicPr>
            <a:picLocks noChangeAspect="1"/>
          </p:cNvPicPr>
          <p:nvPr/>
        </p:nvPicPr>
        <p:blipFill>
          <a:blip r:embed="rId3"/>
          <a:stretch>
            <a:fillRect/>
          </a:stretch>
        </p:blipFill>
        <p:spPr>
          <a:xfrm>
            <a:off x="8759952" y="5969822"/>
            <a:ext cx="2210144" cy="773056"/>
          </a:xfrm>
          <a:prstGeom prst="rect">
            <a:avLst/>
          </a:prstGeom>
          <a:ln w="12700">
            <a:miter lim="400000"/>
          </a:ln>
        </p:spPr>
      </p:pic>
      <p:sp>
        <p:nvSpPr>
          <p:cNvPr id="10" name="ZoneTexte 9">
            <a:extLst>
              <a:ext uri="{FF2B5EF4-FFF2-40B4-BE49-F238E27FC236}">
                <a16:creationId xmlns:a16="http://schemas.microsoft.com/office/drawing/2014/main" id="{6C4D8BD8-44B3-4848-9A49-DF6B8E653452}"/>
              </a:ext>
            </a:extLst>
          </p:cNvPr>
          <p:cNvSpPr txBox="1"/>
          <p:nvPr/>
        </p:nvSpPr>
        <p:spPr>
          <a:xfrm>
            <a:off x="8448794" y="775153"/>
            <a:ext cx="2621876" cy="1025922"/>
          </a:xfrm>
          <a:prstGeom prst="rect">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Dépenses d’équipement  </a:t>
            </a:r>
          </a:p>
          <a:p>
            <a:pPr algn="ctr" defTabSz="457200" hangingPunct="0"/>
            <a:r>
              <a:rPr lang="fr-FR" b="1" dirty="0">
                <a:solidFill>
                  <a:schemeClr val="bg1"/>
                </a:solidFill>
              </a:rPr>
              <a:t>=</a:t>
            </a:r>
          </a:p>
          <a:p>
            <a:pPr algn="ctr" defTabSz="457200" hangingPunct="0"/>
            <a:r>
              <a:rPr lang="fr-FR" b="1" dirty="0">
                <a:solidFill>
                  <a:schemeClr val="bg1"/>
                </a:solidFill>
              </a:rPr>
              <a:t>5,04 M€</a:t>
            </a:r>
            <a:r>
              <a:rPr lang="fr-FR" sz="2400" b="1" dirty="0">
                <a:solidFill>
                  <a:schemeClr val="bg1"/>
                </a:solidFill>
              </a:rPr>
              <a:t> </a:t>
            </a:r>
            <a:endParaRPr lang="fr-FR" sz="2400" b="1" dirty="0">
              <a:solidFill>
                <a:schemeClr val="bg1"/>
              </a:solidFill>
              <a:sym typeface="Calibri"/>
            </a:endParaRPr>
          </a:p>
        </p:txBody>
      </p:sp>
      <p:cxnSp>
        <p:nvCxnSpPr>
          <p:cNvPr id="5" name="Connecteur droit 4"/>
          <p:cNvCxnSpPr/>
          <p:nvPr/>
        </p:nvCxnSpPr>
        <p:spPr>
          <a:xfrm flipH="1">
            <a:off x="6431650" y="786517"/>
            <a:ext cx="1" cy="4808038"/>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C4D8BD8-44B3-4848-9A49-DF6B8E653452}"/>
              </a:ext>
            </a:extLst>
          </p:cNvPr>
          <p:cNvSpPr txBox="1"/>
          <p:nvPr/>
        </p:nvSpPr>
        <p:spPr>
          <a:xfrm>
            <a:off x="4723453" y="5695553"/>
            <a:ext cx="3416395" cy="1025922"/>
          </a:xfrm>
          <a:prstGeom prst="rect">
            <a:avLst/>
          </a:prstGeom>
          <a:solidFill>
            <a:srgbClr val="CF5B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Résultat investissement 2025 </a:t>
            </a:r>
          </a:p>
          <a:p>
            <a:pPr algn="ctr" defTabSz="457200" hangingPunct="0"/>
            <a:r>
              <a:rPr lang="fr-FR" b="1" dirty="0">
                <a:solidFill>
                  <a:schemeClr val="bg1"/>
                </a:solidFill>
              </a:rPr>
              <a:t>=</a:t>
            </a:r>
          </a:p>
          <a:p>
            <a:pPr algn="ctr" defTabSz="457200" hangingPunct="0"/>
            <a:r>
              <a:rPr lang="fr-FR" sz="2400" b="1" dirty="0">
                <a:solidFill>
                  <a:schemeClr val="bg1"/>
                </a:solidFill>
              </a:rPr>
              <a:t>- 0,31 M€</a:t>
            </a:r>
            <a:endParaRPr lang="fr-FR" sz="2400" b="1" dirty="0">
              <a:solidFill>
                <a:schemeClr val="bg1"/>
              </a:solidFill>
              <a:sym typeface="Calibri"/>
            </a:endParaRPr>
          </a:p>
        </p:txBody>
      </p:sp>
      <p:sp>
        <p:nvSpPr>
          <p:cNvPr id="16" name="ZoneTexte 15">
            <a:extLst>
              <a:ext uri="{FF2B5EF4-FFF2-40B4-BE49-F238E27FC236}">
                <a16:creationId xmlns:a16="http://schemas.microsoft.com/office/drawing/2014/main" id="{6C4D8BD8-44B3-4848-9A49-DF6B8E653452}"/>
              </a:ext>
            </a:extLst>
          </p:cNvPr>
          <p:cNvSpPr txBox="1"/>
          <p:nvPr/>
        </p:nvSpPr>
        <p:spPr>
          <a:xfrm>
            <a:off x="8448796" y="2021504"/>
            <a:ext cx="2621876" cy="1025922"/>
          </a:xfrm>
          <a:prstGeom prst="rect">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Emprunt</a:t>
            </a:r>
          </a:p>
          <a:p>
            <a:pPr algn="ctr" defTabSz="457200" hangingPunct="0"/>
            <a:r>
              <a:rPr lang="fr-FR" b="1" dirty="0">
                <a:solidFill>
                  <a:schemeClr val="bg1"/>
                </a:solidFill>
              </a:rPr>
              <a:t>=</a:t>
            </a:r>
          </a:p>
          <a:p>
            <a:pPr algn="ctr" defTabSz="457200" hangingPunct="0"/>
            <a:r>
              <a:rPr lang="fr-FR" b="1" dirty="0">
                <a:solidFill>
                  <a:schemeClr val="bg1"/>
                </a:solidFill>
              </a:rPr>
              <a:t>1,0 M€</a:t>
            </a:r>
            <a:r>
              <a:rPr lang="fr-FR" sz="2400" b="1" dirty="0">
                <a:solidFill>
                  <a:schemeClr val="bg1"/>
                </a:solidFill>
              </a:rPr>
              <a:t> </a:t>
            </a:r>
            <a:endParaRPr lang="fr-FR" sz="2400" b="1" dirty="0">
              <a:solidFill>
                <a:schemeClr val="bg1"/>
              </a:solidFill>
              <a:sym typeface="Calibri"/>
            </a:endParaRPr>
          </a:p>
        </p:txBody>
      </p:sp>
      <p:sp>
        <p:nvSpPr>
          <p:cNvPr id="17" name="ZoneTexte 16">
            <a:extLst>
              <a:ext uri="{FF2B5EF4-FFF2-40B4-BE49-F238E27FC236}">
                <a16:creationId xmlns:a16="http://schemas.microsoft.com/office/drawing/2014/main" id="{6C4D8BD8-44B3-4848-9A49-DF6B8E653452}"/>
              </a:ext>
            </a:extLst>
          </p:cNvPr>
          <p:cNvSpPr txBox="1"/>
          <p:nvPr/>
        </p:nvSpPr>
        <p:spPr>
          <a:xfrm>
            <a:off x="8448794" y="3306064"/>
            <a:ext cx="2621876" cy="964367"/>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Dépenses d’ordre  </a:t>
            </a:r>
          </a:p>
          <a:p>
            <a:pPr algn="ctr" defTabSz="457200" hangingPunct="0"/>
            <a:r>
              <a:rPr lang="fr-FR" b="1" dirty="0">
                <a:solidFill>
                  <a:schemeClr val="bg1"/>
                </a:solidFill>
              </a:rPr>
              <a:t>=</a:t>
            </a:r>
          </a:p>
          <a:p>
            <a:pPr algn="ctr" defTabSz="457200" hangingPunct="0"/>
            <a:r>
              <a:rPr lang="fr-FR" b="1" dirty="0">
                <a:solidFill>
                  <a:schemeClr val="bg1"/>
                </a:solidFill>
              </a:rPr>
              <a:t>0,08 M€ </a:t>
            </a:r>
            <a:endParaRPr lang="fr-FR" b="1" dirty="0">
              <a:solidFill>
                <a:schemeClr val="bg1"/>
              </a:solidFill>
              <a:sym typeface="Calibri"/>
            </a:endParaRPr>
          </a:p>
        </p:txBody>
      </p:sp>
      <p:sp>
        <p:nvSpPr>
          <p:cNvPr id="18" name="ZoneTexte 17">
            <a:extLst>
              <a:ext uri="{FF2B5EF4-FFF2-40B4-BE49-F238E27FC236}">
                <a16:creationId xmlns:a16="http://schemas.microsoft.com/office/drawing/2014/main" id="{6C4D8BD8-44B3-4848-9A49-DF6B8E653452}"/>
              </a:ext>
            </a:extLst>
          </p:cNvPr>
          <p:cNvSpPr txBox="1"/>
          <p:nvPr/>
        </p:nvSpPr>
        <p:spPr>
          <a:xfrm>
            <a:off x="8448794" y="4567512"/>
            <a:ext cx="2621876" cy="1025922"/>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Dépenses totales  </a:t>
            </a:r>
          </a:p>
          <a:p>
            <a:pPr algn="ctr" defTabSz="457200" hangingPunct="0"/>
            <a:r>
              <a:rPr lang="fr-FR" b="1" dirty="0">
                <a:solidFill>
                  <a:schemeClr val="bg1"/>
                </a:solidFill>
              </a:rPr>
              <a:t>=</a:t>
            </a:r>
          </a:p>
          <a:p>
            <a:pPr algn="ctr" defTabSz="457200" hangingPunct="0"/>
            <a:r>
              <a:rPr lang="fr-FR" b="1" dirty="0">
                <a:solidFill>
                  <a:schemeClr val="bg1"/>
                </a:solidFill>
              </a:rPr>
              <a:t>6,13 M€</a:t>
            </a:r>
            <a:r>
              <a:rPr lang="fr-FR" sz="2400" b="1" dirty="0">
                <a:solidFill>
                  <a:schemeClr val="bg1"/>
                </a:solidFill>
              </a:rPr>
              <a:t> </a:t>
            </a:r>
            <a:endParaRPr lang="fr-FR" sz="2400" b="1" dirty="0">
              <a:solidFill>
                <a:schemeClr val="bg1"/>
              </a:solidFill>
              <a:sym typeface="Calibri"/>
            </a:endParaRPr>
          </a:p>
        </p:txBody>
      </p:sp>
      <p:sp>
        <p:nvSpPr>
          <p:cNvPr id="20" name="ZoneTexte 19">
            <a:extLst>
              <a:ext uri="{FF2B5EF4-FFF2-40B4-BE49-F238E27FC236}">
                <a16:creationId xmlns:a16="http://schemas.microsoft.com/office/drawing/2014/main" id="{6C4D8BD8-44B3-4848-9A49-DF6B8E653452}"/>
              </a:ext>
            </a:extLst>
          </p:cNvPr>
          <p:cNvSpPr txBox="1"/>
          <p:nvPr/>
        </p:nvSpPr>
        <p:spPr>
          <a:xfrm>
            <a:off x="1792629" y="781938"/>
            <a:ext cx="2621876" cy="1025922"/>
          </a:xfrm>
          <a:prstGeom prst="rect">
            <a:avLst/>
          </a:prstGeom>
          <a:solidFill>
            <a:schemeClr val="accent5">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Recettes réelles  </a:t>
            </a:r>
          </a:p>
          <a:p>
            <a:pPr algn="ctr" defTabSz="457200" hangingPunct="0"/>
            <a:r>
              <a:rPr lang="fr-FR" b="1" dirty="0">
                <a:solidFill>
                  <a:schemeClr val="bg1"/>
                </a:solidFill>
              </a:rPr>
              <a:t>=</a:t>
            </a:r>
          </a:p>
          <a:p>
            <a:pPr algn="ctr" defTabSz="457200" hangingPunct="0"/>
            <a:r>
              <a:rPr lang="fr-FR" b="1" dirty="0">
                <a:solidFill>
                  <a:schemeClr val="bg1"/>
                </a:solidFill>
              </a:rPr>
              <a:t>4,85 M€</a:t>
            </a:r>
            <a:r>
              <a:rPr lang="fr-FR" sz="2400" b="1" dirty="0">
                <a:solidFill>
                  <a:schemeClr val="bg1"/>
                </a:solidFill>
              </a:rPr>
              <a:t> </a:t>
            </a:r>
            <a:endParaRPr lang="fr-FR" sz="2400" b="1" dirty="0">
              <a:solidFill>
                <a:schemeClr val="bg1"/>
              </a:solidFill>
              <a:sym typeface="Calibri"/>
            </a:endParaRPr>
          </a:p>
        </p:txBody>
      </p:sp>
      <p:sp>
        <p:nvSpPr>
          <p:cNvPr id="21" name="ZoneTexte 20">
            <a:extLst>
              <a:ext uri="{FF2B5EF4-FFF2-40B4-BE49-F238E27FC236}">
                <a16:creationId xmlns:a16="http://schemas.microsoft.com/office/drawing/2014/main" id="{6C4D8BD8-44B3-4848-9A49-DF6B8E653452}"/>
              </a:ext>
            </a:extLst>
          </p:cNvPr>
          <p:cNvSpPr txBox="1"/>
          <p:nvPr/>
        </p:nvSpPr>
        <p:spPr>
          <a:xfrm>
            <a:off x="1792631" y="3306064"/>
            <a:ext cx="2621876" cy="964367"/>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Recettes d’ordre  </a:t>
            </a:r>
          </a:p>
          <a:p>
            <a:pPr algn="ctr" defTabSz="457200" hangingPunct="0"/>
            <a:r>
              <a:rPr lang="fr-FR" b="1" dirty="0">
                <a:solidFill>
                  <a:schemeClr val="bg1"/>
                </a:solidFill>
              </a:rPr>
              <a:t>=</a:t>
            </a:r>
          </a:p>
          <a:p>
            <a:pPr algn="ctr" defTabSz="457200" hangingPunct="0"/>
            <a:r>
              <a:rPr lang="fr-FR" b="1" dirty="0">
                <a:solidFill>
                  <a:schemeClr val="bg1"/>
                </a:solidFill>
              </a:rPr>
              <a:t>0,97 M€ </a:t>
            </a:r>
            <a:endParaRPr lang="fr-FR" b="1" dirty="0">
              <a:solidFill>
                <a:schemeClr val="bg1"/>
              </a:solidFill>
              <a:sym typeface="Calibri"/>
            </a:endParaRPr>
          </a:p>
        </p:txBody>
      </p:sp>
      <p:sp>
        <p:nvSpPr>
          <p:cNvPr id="22" name="ZoneTexte 21">
            <a:extLst>
              <a:ext uri="{FF2B5EF4-FFF2-40B4-BE49-F238E27FC236}">
                <a16:creationId xmlns:a16="http://schemas.microsoft.com/office/drawing/2014/main" id="{6C4D8BD8-44B3-4848-9A49-DF6B8E653452}"/>
              </a:ext>
            </a:extLst>
          </p:cNvPr>
          <p:cNvSpPr txBox="1"/>
          <p:nvPr/>
        </p:nvSpPr>
        <p:spPr>
          <a:xfrm>
            <a:off x="1792631" y="4568633"/>
            <a:ext cx="2621876" cy="1025922"/>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457200" hangingPunct="0"/>
            <a:r>
              <a:rPr lang="fr-FR" b="1" dirty="0">
                <a:solidFill>
                  <a:schemeClr val="bg1"/>
                </a:solidFill>
              </a:rPr>
              <a:t>Recettes totales  </a:t>
            </a:r>
          </a:p>
          <a:p>
            <a:pPr algn="ctr" defTabSz="457200" hangingPunct="0"/>
            <a:r>
              <a:rPr lang="fr-FR" b="1" dirty="0">
                <a:solidFill>
                  <a:schemeClr val="bg1"/>
                </a:solidFill>
              </a:rPr>
              <a:t>=</a:t>
            </a:r>
          </a:p>
          <a:p>
            <a:pPr algn="ctr" defTabSz="457200" hangingPunct="0"/>
            <a:r>
              <a:rPr lang="fr-FR" b="1" dirty="0">
                <a:solidFill>
                  <a:schemeClr val="bg1"/>
                </a:solidFill>
              </a:rPr>
              <a:t>5,82 M€</a:t>
            </a:r>
            <a:r>
              <a:rPr lang="fr-FR" sz="2400" b="1" dirty="0">
                <a:solidFill>
                  <a:schemeClr val="bg1"/>
                </a:solidFill>
              </a:rPr>
              <a:t> </a:t>
            </a:r>
            <a:endParaRPr lang="fr-FR" sz="2400" b="1" dirty="0">
              <a:solidFill>
                <a:schemeClr val="bg1"/>
              </a:solidFill>
              <a:sym typeface="Calibri"/>
            </a:endParaRPr>
          </a:p>
        </p:txBody>
      </p:sp>
      <p:sp>
        <p:nvSpPr>
          <p:cNvPr id="19" name="ZoneTexte 18"/>
          <p:cNvSpPr txBox="1"/>
          <p:nvPr/>
        </p:nvSpPr>
        <p:spPr>
          <a:xfrm>
            <a:off x="2946250" y="1651387"/>
            <a:ext cx="511277" cy="523220"/>
          </a:xfrm>
          <a:prstGeom prst="rect">
            <a:avLst/>
          </a:prstGeom>
          <a:noFill/>
        </p:spPr>
        <p:txBody>
          <a:bodyPr wrap="square" rtlCol="0">
            <a:spAutoFit/>
          </a:bodyPr>
          <a:lstStyle/>
          <a:p>
            <a:r>
              <a:rPr lang="fr-FR" sz="2800" b="1" dirty="0">
                <a:solidFill>
                  <a:srgbClr val="016AB3"/>
                </a:solidFill>
              </a:rPr>
              <a:t>+</a:t>
            </a:r>
          </a:p>
        </p:txBody>
      </p:sp>
      <p:sp>
        <p:nvSpPr>
          <p:cNvPr id="23" name="ZoneTexte 22"/>
          <p:cNvSpPr txBox="1"/>
          <p:nvPr/>
        </p:nvSpPr>
        <p:spPr>
          <a:xfrm>
            <a:off x="2946251" y="4142033"/>
            <a:ext cx="511277" cy="523220"/>
          </a:xfrm>
          <a:prstGeom prst="rect">
            <a:avLst/>
          </a:prstGeom>
          <a:noFill/>
        </p:spPr>
        <p:txBody>
          <a:bodyPr wrap="square" rtlCol="0">
            <a:spAutoFit/>
          </a:bodyPr>
          <a:lstStyle/>
          <a:p>
            <a:r>
              <a:rPr lang="fr-FR" sz="2800" b="1" dirty="0">
                <a:solidFill>
                  <a:srgbClr val="016AB3"/>
                </a:solidFill>
              </a:rPr>
              <a:t>+</a:t>
            </a:r>
          </a:p>
        </p:txBody>
      </p:sp>
      <p:sp>
        <p:nvSpPr>
          <p:cNvPr id="24" name="ZoneTexte 23"/>
          <p:cNvSpPr txBox="1"/>
          <p:nvPr/>
        </p:nvSpPr>
        <p:spPr>
          <a:xfrm>
            <a:off x="9609385" y="4142033"/>
            <a:ext cx="511277" cy="523220"/>
          </a:xfrm>
          <a:prstGeom prst="rect">
            <a:avLst/>
          </a:prstGeom>
          <a:noFill/>
        </p:spPr>
        <p:txBody>
          <a:bodyPr wrap="square" rtlCol="0">
            <a:spAutoFit/>
          </a:bodyPr>
          <a:lstStyle/>
          <a:p>
            <a:r>
              <a:rPr lang="fr-FR" sz="2800" b="1" dirty="0">
                <a:solidFill>
                  <a:srgbClr val="016AB3"/>
                </a:solidFill>
              </a:rPr>
              <a:t>+</a:t>
            </a:r>
          </a:p>
        </p:txBody>
      </p:sp>
      <p:sp>
        <p:nvSpPr>
          <p:cNvPr id="25" name="ZoneTexte 24"/>
          <p:cNvSpPr txBox="1"/>
          <p:nvPr/>
        </p:nvSpPr>
        <p:spPr>
          <a:xfrm>
            <a:off x="9588753" y="1632334"/>
            <a:ext cx="511277" cy="523220"/>
          </a:xfrm>
          <a:prstGeom prst="rect">
            <a:avLst/>
          </a:prstGeom>
          <a:noFill/>
        </p:spPr>
        <p:txBody>
          <a:bodyPr wrap="square" rtlCol="0">
            <a:spAutoFit/>
          </a:bodyPr>
          <a:lstStyle/>
          <a:p>
            <a:r>
              <a:rPr lang="fr-FR" sz="2800" b="1" dirty="0">
                <a:solidFill>
                  <a:srgbClr val="016AB3"/>
                </a:solidFill>
              </a:rPr>
              <a:t>+</a:t>
            </a:r>
          </a:p>
        </p:txBody>
      </p:sp>
      <p:sp>
        <p:nvSpPr>
          <p:cNvPr id="26" name="ZoneTexte 25"/>
          <p:cNvSpPr txBox="1"/>
          <p:nvPr/>
        </p:nvSpPr>
        <p:spPr>
          <a:xfrm>
            <a:off x="9609385" y="2895914"/>
            <a:ext cx="511277" cy="523220"/>
          </a:xfrm>
          <a:prstGeom prst="rect">
            <a:avLst/>
          </a:prstGeom>
          <a:noFill/>
        </p:spPr>
        <p:txBody>
          <a:bodyPr wrap="square" rtlCol="0">
            <a:spAutoFit/>
          </a:bodyPr>
          <a:lstStyle/>
          <a:p>
            <a:r>
              <a:rPr lang="fr-FR" sz="2800" b="1" dirty="0">
                <a:solidFill>
                  <a:srgbClr val="016AB3"/>
                </a:solidFill>
              </a:rPr>
              <a:t>+</a:t>
            </a:r>
          </a:p>
        </p:txBody>
      </p:sp>
      <p:grpSp>
        <p:nvGrpSpPr>
          <p:cNvPr id="30" name="Groupe 29"/>
          <p:cNvGrpSpPr/>
          <p:nvPr/>
        </p:nvGrpSpPr>
        <p:grpSpPr>
          <a:xfrm>
            <a:off x="119405" y="106045"/>
            <a:ext cx="635725" cy="584775"/>
            <a:chOff x="1051559" y="2779972"/>
            <a:chExt cx="762000" cy="710356"/>
          </a:xfrm>
        </p:grpSpPr>
        <p:sp>
          <p:nvSpPr>
            <p:cNvPr id="31" name="Rectangle 30"/>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43551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ETTES DE FONCTIONNEMENT"/>
          <p:cNvSpPr txBox="1"/>
          <p:nvPr/>
        </p:nvSpPr>
        <p:spPr>
          <a:xfrm>
            <a:off x="778744" y="127045"/>
            <a:ext cx="11163320" cy="540000"/>
          </a:xfrm>
          <a:prstGeom prst="rect">
            <a:avLst/>
          </a:prstGeom>
          <a:solidFill>
            <a:srgbClr val="016AB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800" b="1">
                <a:solidFill>
                  <a:srgbClr val="FFFFFF"/>
                </a:solidFill>
              </a:defRPr>
            </a:lvl1pPr>
          </a:lstStyle>
          <a:p>
            <a:r>
              <a:rPr lang="fr-FR" dirty="0"/>
              <a:t>CHIFFRES CLÉS COMPTE ADMINISTRATIF (CA) 2025</a:t>
            </a:r>
          </a:p>
        </p:txBody>
      </p:sp>
      <p:graphicFrame>
        <p:nvGraphicFramePr>
          <p:cNvPr id="7" name="Tableau 6">
            <a:extLst>
              <a:ext uri="{FF2B5EF4-FFF2-40B4-BE49-F238E27FC236}">
                <a16:creationId xmlns:a16="http://schemas.microsoft.com/office/drawing/2014/main" id="{02D49EC2-B31B-F14B-BC24-619343E01004}"/>
              </a:ext>
            </a:extLst>
          </p:cNvPr>
          <p:cNvGraphicFramePr>
            <a:graphicFrameLocks noGrp="1"/>
          </p:cNvGraphicFramePr>
          <p:nvPr>
            <p:extLst>
              <p:ext uri="{D42A27DB-BD31-4B8C-83A1-F6EECF244321}">
                <p14:modId xmlns:p14="http://schemas.microsoft.com/office/powerpoint/2010/main" val="740221413"/>
              </p:ext>
            </p:extLst>
          </p:nvPr>
        </p:nvGraphicFramePr>
        <p:xfrm>
          <a:off x="1994888" y="942238"/>
          <a:ext cx="8450173" cy="4752391"/>
        </p:xfrm>
        <a:graphic>
          <a:graphicData uri="http://schemas.openxmlformats.org/drawingml/2006/table">
            <a:tbl>
              <a:tblPr firstRow="1" bandRow="1">
                <a:tableStyleId>{5C22544A-7EE6-4342-B048-85BDC9FD1C3A}</a:tableStyleId>
              </a:tblPr>
              <a:tblGrid>
                <a:gridCol w="3749997">
                  <a:extLst>
                    <a:ext uri="{9D8B030D-6E8A-4147-A177-3AD203B41FA5}">
                      <a16:colId xmlns:a16="http://schemas.microsoft.com/office/drawing/2014/main" val="821802871"/>
                    </a:ext>
                  </a:extLst>
                </a:gridCol>
                <a:gridCol w="1619585">
                  <a:extLst>
                    <a:ext uri="{9D8B030D-6E8A-4147-A177-3AD203B41FA5}">
                      <a16:colId xmlns:a16="http://schemas.microsoft.com/office/drawing/2014/main" val="3429804136"/>
                    </a:ext>
                  </a:extLst>
                </a:gridCol>
                <a:gridCol w="1550241">
                  <a:extLst>
                    <a:ext uri="{9D8B030D-6E8A-4147-A177-3AD203B41FA5}">
                      <a16:colId xmlns:a16="http://schemas.microsoft.com/office/drawing/2014/main" val="1056032643"/>
                    </a:ext>
                  </a:extLst>
                </a:gridCol>
                <a:gridCol w="1530350">
                  <a:extLst>
                    <a:ext uri="{9D8B030D-6E8A-4147-A177-3AD203B41FA5}">
                      <a16:colId xmlns:a16="http://schemas.microsoft.com/office/drawing/2014/main" val="2471587864"/>
                    </a:ext>
                  </a:extLst>
                </a:gridCol>
              </a:tblGrid>
              <a:tr h="363271">
                <a:tc>
                  <a:txBody>
                    <a:bodyPr/>
                    <a:lstStyle/>
                    <a:p>
                      <a:pPr algn="ctr"/>
                      <a:r>
                        <a:rPr lang="fr-FR" sz="1800" dirty="0"/>
                        <a:t>CA 2025 (en 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RECETTES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t>DÉPENSES</a:t>
                      </a:r>
                    </a:p>
                  </a:txBody>
                  <a:tcPr/>
                </a:tc>
                <a:tc>
                  <a:txBody>
                    <a:bodyPr/>
                    <a:lstStyle/>
                    <a:p>
                      <a:pPr algn="ctr"/>
                      <a:r>
                        <a:rPr lang="fr-FR" sz="1800" dirty="0"/>
                        <a:t>SOLDE</a:t>
                      </a:r>
                    </a:p>
                  </a:txBody>
                  <a:tcPr/>
                </a:tc>
                <a:extLst>
                  <a:ext uri="{0D108BD9-81ED-4DB2-BD59-A6C34878D82A}">
                    <a16:rowId xmlns:a16="http://schemas.microsoft.com/office/drawing/2014/main" val="123074347"/>
                  </a:ext>
                </a:extLst>
              </a:tr>
              <a:tr h="363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solidFill>
                            <a:schemeClr val="tx1"/>
                          </a:solidFill>
                        </a:rPr>
                        <a:t>FONCTIONNEMENT 2025</a:t>
                      </a:r>
                    </a:p>
                  </a:txBody>
                  <a:tcPr/>
                </a:tc>
                <a:tc>
                  <a:txBody>
                    <a:bodyPr/>
                    <a:lstStyle/>
                    <a:p>
                      <a:pPr algn="r"/>
                      <a:r>
                        <a:rPr lang="fr-FR" sz="1800" b="0" dirty="0">
                          <a:solidFill>
                            <a:schemeClr val="tx1"/>
                          </a:solidFill>
                        </a:rPr>
                        <a:t>22 270</a:t>
                      </a:r>
                    </a:p>
                  </a:txBody>
                  <a:tcPr/>
                </a:tc>
                <a:tc>
                  <a:txBody>
                    <a:bodyPr/>
                    <a:lstStyle/>
                    <a:p>
                      <a:pPr algn="r"/>
                      <a:r>
                        <a:rPr lang="fr-FR" sz="1800" b="0" dirty="0">
                          <a:solidFill>
                            <a:schemeClr val="tx1"/>
                          </a:solidFill>
                        </a:rPr>
                        <a:t>19 435</a:t>
                      </a:r>
                    </a:p>
                  </a:txBody>
                  <a:tcPr/>
                </a:tc>
                <a:tc>
                  <a:txBody>
                    <a:bodyPr/>
                    <a:lstStyle/>
                    <a:p>
                      <a:pPr algn="r"/>
                      <a:r>
                        <a:rPr lang="fr-FR" sz="1800" b="0" dirty="0">
                          <a:solidFill>
                            <a:schemeClr val="tx1"/>
                          </a:solidFill>
                        </a:rPr>
                        <a:t>2 835</a:t>
                      </a:r>
                    </a:p>
                  </a:txBody>
                  <a:tcPr/>
                </a:tc>
                <a:extLst>
                  <a:ext uri="{0D108BD9-81ED-4DB2-BD59-A6C34878D82A}">
                    <a16:rowId xmlns:a16="http://schemas.microsoft.com/office/drawing/2014/main" val="1849004058"/>
                  </a:ext>
                </a:extLst>
              </a:tr>
              <a:tr h="349352">
                <a:tc>
                  <a:txBody>
                    <a:bodyPr/>
                    <a:lstStyle/>
                    <a:p>
                      <a:r>
                        <a:rPr lang="fr-FR" sz="1800" dirty="0">
                          <a:solidFill>
                            <a:schemeClr val="tx1"/>
                          </a:solidFill>
                        </a:rPr>
                        <a:t>Reprise des résultats antérieurs</a:t>
                      </a:r>
                    </a:p>
                  </a:txBody>
                  <a:tcPr/>
                </a:tc>
                <a:tc>
                  <a:txBody>
                    <a:bodyPr/>
                    <a:lstStyle/>
                    <a:p>
                      <a:pPr algn="r"/>
                      <a:r>
                        <a:rPr lang="fr-FR" sz="1800" dirty="0">
                          <a:solidFill>
                            <a:schemeClr val="tx1"/>
                          </a:solidFill>
                        </a:rPr>
                        <a:t>4 791</a:t>
                      </a:r>
                    </a:p>
                  </a:txBody>
                  <a:tcPr/>
                </a:tc>
                <a:tc>
                  <a:txBody>
                    <a:bodyPr/>
                    <a:lstStyle/>
                    <a:p>
                      <a:endParaRPr lang="fr-FR" sz="1800" dirty="0">
                        <a:solidFill>
                          <a:schemeClr val="tx1"/>
                        </a:solidFill>
                      </a:endParaRPr>
                    </a:p>
                  </a:txBody>
                  <a:tcPr/>
                </a:tc>
                <a:tc>
                  <a:txBody>
                    <a:bodyPr/>
                    <a:lstStyle/>
                    <a:p>
                      <a:pPr algn="r"/>
                      <a:r>
                        <a:rPr lang="fr-FR" sz="1800" dirty="0">
                          <a:solidFill>
                            <a:schemeClr val="tx1"/>
                          </a:solidFill>
                        </a:rPr>
                        <a:t>4 791</a:t>
                      </a:r>
                    </a:p>
                  </a:txBody>
                  <a:tcPr/>
                </a:tc>
                <a:extLst>
                  <a:ext uri="{0D108BD9-81ED-4DB2-BD59-A6C34878D82A}">
                    <a16:rowId xmlns:a16="http://schemas.microsoft.com/office/drawing/2014/main" val="1954467521"/>
                  </a:ext>
                </a:extLst>
              </a:tr>
              <a:tr h="363271">
                <a:tc>
                  <a:txBody>
                    <a:bodyPr/>
                    <a:lstStyle/>
                    <a:p>
                      <a:r>
                        <a:rPr lang="fr-FR" sz="1800" b="1" dirty="0">
                          <a:solidFill>
                            <a:schemeClr val="tx1"/>
                          </a:solidFill>
                        </a:rPr>
                        <a:t>SOLDE DE FONCTIONNEMENT</a:t>
                      </a:r>
                    </a:p>
                  </a:txBody>
                  <a:tcPr/>
                </a:tc>
                <a:tc>
                  <a:txBody>
                    <a:bodyPr/>
                    <a:lstStyle/>
                    <a:p>
                      <a:pPr algn="r"/>
                      <a:r>
                        <a:rPr lang="fr-FR" sz="1800" b="1" dirty="0">
                          <a:solidFill>
                            <a:schemeClr val="tx1"/>
                          </a:solidFill>
                        </a:rPr>
                        <a:t>27 061</a:t>
                      </a:r>
                    </a:p>
                  </a:txBody>
                  <a:tcPr/>
                </a:tc>
                <a:tc>
                  <a:txBody>
                    <a:bodyPr/>
                    <a:lstStyle/>
                    <a:p>
                      <a:pPr algn="r"/>
                      <a:r>
                        <a:rPr lang="fr-FR" sz="1800" b="1" dirty="0">
                          <a:solidFill>
                            <a:schemeClr val="tx1"/>
                          </a:solidFill>
                        </a:rPr>
                        <a:t>19 435</a:t>
                      </a:r>
                    </a:p>
                  </a:txBody>
                  <a:tcPr/>
                </a:tc>
                <a:tc>
                  <a:txBody>
                    <a:bodyPr/>
                    <a:lstStyle/>
                    <a:p>
                      <a:pPr algn="r"/>
                      <a:r>
                        <a:rPr lang="fr-FR" sz="1800" b="1" dirty="0">
                          <a:solidFill>
                            <a:schemeClr val="tx1"/>
                          </a:solidFill>
                        </a:rPr>
                        <a:t>7 626</a:t>
                      </a:r>
                    </a:p>
                  </a:txBody>
                  <a:tcPr/>
                </a:tc>
                <a:extLst>
                  <a:ext uri="{0D108BD9-81ED-4DB2-BD59-A6C34878D82A}">
                    <a16:rowId xmlns:a16="http://schemas.microsoft.com/office/drawing/2014/main" val="1282983923"/>
                  </a:ext>
                </a:extLst>
              </a:tr>
              <a:tr h="0">
                <a:tc>
                  <a:txBody>
                    <a:bodyPr/>
                    <a:lstStyle/>
                    <a:p>
                      <a:endParaRPr lang="fr-FR" sz="1000" dirty="0">
                        <a:solidFill>
                          <a:schemeClr val="tx1"/>
                        </a:solidFill>
                      </a:endParaRPr>
                    </a:p>
                  </a:txBody>
                  <a:tcPr/>
                </a:tc>
                <a:tc>
                  <a:txBody>
                    <a:bodyPr/>
                    <a:lstStyle/>
                    <a:p>
                      <a:endParaRPr lang="fr-FR" sz="1000" dirty="0">
                        <a:solidFill>
                          <a:schemeClr val="tx1"/>
                        </a:solidFill>
                      </a:endParaRPr>
                    </a:p>
                  </a:txBody>
                  <a:tcPr/>
                </a:tc>
                <a:tc>
                  <a:txBody>
                    <a:bodyPr/>
                    <a:lstStyle/>
                    <a:p>
                      <a:endParaRPr lang="fr-FR" sz="1000" dirty="0">
                        <a:solidFill>
                          <a:schemeClr val="tx1"/>
                        </a:solidFill>
                      </a:endParaRPr>
                    </a:p>
                  </a:txBody>
                  <a:tcPr/>
                </a:tc>
                <a:tc>
                  <a:txBody>
                    <a:bodyPr/>
                    <a:lstStyle/>
                    <a:p>
                      <a:endParaRPr lang="fr-FR" sz="1000" dirty="0">
                        <a:solidFill>
                          <a:schemeClr val="tx1"/>
                        </a:solidFill>
                      </a:endParaRPr>
                    </a:p>
                  </a:txBody>
                  <a:tcPr/>
                </a:tc>
                <a:extLst>
                  <a:ext uri="{0D108BD9-81ED-4DB2-BD59-A6C34878D82A}">
                    <a16:rowId xmlns:a16="http://schemas.microsoft.com/office/drawing/2014/main" val="947282829"/>
                  </a:ext>
                </a:extLst>
              </a:tr>
              <a:tr h="363271">
                <a:tc>
                  <a:txBody>
                    <a:bodyPr/>
                    <a:lstStyle/>
                    <a:p>
                      <a:r>
                        <a:rPr lang="fr-FR" sz="1800" b="0" dirty="0">
                          <a:solidFill>
                            <a:schemeClr val="tx1"/>
                          </a:solidFill>
                        </a:rPr>
                        <a:t>INVESTISSEMENTS 2025</a:t>
                      </a:r>
                    </a:p>
                  </a:txBody>
                  <a:tcPr/>
                </a:tc>
                <a:tc>
                  <a:txBody>
                    <a:bodyPr/>
                    <a:lstStyle/>
                    <a:p>
                      <a:pPr algn="r"/>
                      <a:r>
                        <a:rPr lang="fr-FR" sz="1800" b="0" dirty="0">
                          <a:solidFill>
                            <a:schemeClr val="tx1"/>
                          </a:solidFill>
                        </a:rPr>
                        <a:t>5 825</a:t>
                      </a:r>
                    </a:p>
                  </a:txBody>
                  <a:tcPr/>
                </a:tc>
                <a:tc>
                  <a:txBody>
                    <a:bodyPr/>
                    <a:lstStyle/>
                    <a:p>
                      <a:pPr algn="r"/>
                      <a:r>
                        <a:rPr lang="fr-FR" sz="1800" b="0" dirty="0">
                          <a:solidFill>
                            <a:schemeClr val="tx1"/>
                          </a:solidFill>
                        </a:rPr>
                        <a:t>6 130</a:t>
                      </a:r>
                    </a:p>
                  </a:txBody>
                  <a:tcPr/>
                </a:tc>
                <a:tc>
                  <a:txBody>
                    <a:bodyPr/>
                    <a:lstStyle/>
                    <a:p>
                      <a:pPr algn="r"/>
                      <a:r>
                        <a:rPr lang="fr-FR" sz="1800" b="0" dirty="0">
                          <a:solidFill>
                            <a:schemeClr val="tx1"/>
                          </a:solidFill>
                        </a:rPr>
                        <a:t>- 305</a:t>
                      </a:r>
                    </a:p>
                  </a:txBody>
                  <a:tcPr/>
                </a:tc>
                <a:extLst>
                  <a:ext uri="{0D108BD9-81ED-4DB2-BD59-A6C34878D82A}">
                    <a16:rowId xmlns:a16="http://schemas.microsoft.com/office/drawing/2014/main" val="3711024092"/>
                  </a:ext>
                </a:extLst>
              </a:tr>
              <a:tr h="363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rPr>
                        <a:t>Reprise des résultats antérieurs</a:t>
                      </a:r>
                    </a:p>
                  </a:txBody>
                  <a:tcPr/>
                </a:tc>
                <a:tc>
                  <a:txBody>
                    <a:bodyPr/>
                    <a:lstStyle/>
                    <a:p>
                      <a:pPr algn="r"/>
                      <a:r>
                        <a:rPr lang="fr-FR" sz="1800" dirty="0">
                          <a:solidFill>
                            <a:schemeClr val="tx1"/>
                          </a:solidFill>
                        </a:rPr>
                        <a:t>873</a:t>
                      </a:r>
                    </a:p>
                  </a:txBody>
                  <a:tcPr/>
                </a:tc>
                <a:tc>
                  <a:txBody>
                    <a:bodyPr/>
                    <a:lstStyle/>
                    <a:p>
                      <a:pPr algn="r"/>
                      <a:endParaRPr lang="fr-FR" sz="1800" dirty="0">
                        <a:solidFill>
                          <a:schemeClr val="tx1"/>
                        </a:solidFill>
                      </a:endParaRPr>
                    </a:p>
                  </a:txBody>
                  <a:tcPr/>
                </a:tc>
                <a:tc>
                  <a:txBody>
                    <a:bodyPr/>
                    <a:lstStyle/>
                    <a:p>
                      <a:pPr algn="r"/>
                      <a:r>
                        <a:rPr lang="fr-FR" sz="1800" dirty="0">
                          <a:solidFill>
                            <a:schemeClr val="tx1"/>
                          </a:solidFill>
                        </a:rPr>
                        <a:t>873</a:t>
                      </a:r>
                    </a:p>
                  </a:txBody>
                  <a:tcPr/>
                </a:tc>
                <a:extLst>
                  <a:ext uri="{0D108BD9-81ED-4DB2-BD59-A6C34878D82A}">
                    <a16:rowId xmlns:a16="http://schemas.microsoft.com/office/drawing/2014/main" val="3946938275"/>
                  </a:ext>
                </a:extLst>
              </a:tr>
              <a:tr h="363271">
                <a:tc>
                  <a:txBody>
                    <a:bodyPr/>
                    <a:lstStyle/>
                    <a:p>
                      <a:r>
                        <a:rPr lang="fr-FR" sz="1800" b="1" dirty="0">
                          <a:solidFill>
                            <a:schemeClr val="tx1"/>
                          </a:solidFill>
                        </a:rPr>
                        <a:t>SOLDE D’INVESTISSEMENTS</a:t>
                      </a:r>
                    </a:p>
                  </a:txBody>
                  <a:tcPr/>
                </a:tc>
                <a:tc>
                  <a:txBody>
                    <a:bodyPr/>
                    <a:lstStyle/>
                    <a:p>
                      <a:pPr algn="r"/>
                      <a:r>
                        <a:rPr lang="fr-FR" sz="1800" b="1" dirty="0">
                          <a:solidFill>
                            <a:schemeClr val="tx1"/>
                          </a:solidFill>
                        </a:rPr>
                        <a:t>6 698</a:t>
                      </a:r>
                    </a:p>
                  </a:txBody>
                  <a:tcPr/>
                </a:tc>
                <a:tc>
                  <a:txBody>
                    <a:bodyPr/>
                    <a:lstStyle/>
                    <a:p>
                      <a:pPr algn="r"/>
                      <a:r>
                        <a:rPr lang="fr-FR" sz="1800" b="1" dirty="0">
                          <a:solidFill>
                            <a:schemeClr val="tx1"/>
                          </a:solidFill>
                        </a:rPr>
                        <a:t>6 130</a:t>
                      </a:r>
                    </a:p>
                  </a:txBody>
                  <a:tcPr/>
                </a:tc>
                <a:tc>
                  <a:txBody>
                    <a:bodyPr/>
                    <a:lstStyle/>
                    <a:p>
                      <a:pPr algn="r"/>
                      <a:r>
                        <a:rPr lang="fr-FR" sz="1800" b="1" dirty="0">
                          <a:solidFill>
                            <a:schemeClr val="tx1"/>
                          </a:solidFill>
                        </a:rPr>
                        <a:t>568</a:t>
                      </a:r>
                    </a:p>
                  </a:txBody>
                  <a:tcPr/>
                </a:tc>
                <a:extLst>
                  <a:ext uri="{0D108BD9-81ED-4DB2-BD59-A6C34878D82A}">
                    <a16:rowId xmlns:a16="http://schemas.microsoft.com/office/drawing/2014/main" val="360937874"/>
                  </a:ext>
                </a:extLst>
              </a:tr>
              <a:tr h="363271">
                <a:tc>
                  <a:txBody>
                    <a:bodyPr/>
                    <a:lstStyle/>
                    <a:p>
                      <a:endParaRPr lang="fr-FR" sz="1000" dirty="0">
                        <a:solidFill>
                          <a:schemeClr val="tx1"/>
                        </a:solidFill>
                      </a:endParaRPr>
                    </a:p>
                  </a:txBody>
                  <a:tcPr/>
                </a:tc>
                <a:tc>
                  <a:txBody>
                    <a:bodyPr/>
                    <a:lstStyle/>
                    <a:p>
                      <a:pPr algn="r"/>
                      <a:endParaRPr lang="fr-FR" sz="1000" dirty="0">
                        <a:solidFill>
                          <a:schemeClr val="tx1"/>
                        </a:solidFill>
                      </a:endParaRPr>
                    </a:p>
                  </a:txBody>
                  <a:tcPr/>
                </a:tc>
                <a:tc>
                  <a:txBody>
                    <a:bodyPr/>
                    <a:lstStyle/>
                    <a:p>
                      <a:pPr algn="r"/>
                      <a:endParaRPr lang="fr-FR" sz="1000" dirty="0">
                        <a:solidFill>
                          <a:schemeClr val="tx1"/>
                        </a:solidFill>
                      </a:endParaRPr>
                    </a:p>
                  </a:txBody>
                  <a:tcPr/>
                </a:tc>
                <a:tc>
                  <a:txBody>
                    <a:bodyPr/>
                    <a:lstStyle/>
                    <a:p>
                      <a:pPr algn="r"/>
                      <a:endParaRPr lang="fr-FR" sz="1000" dirty="0">
                        <a:solidFill>
                          <a:schemeClr val="tx1"/>
                        </a:solidFill>
                      </a:endParaRPr>
                    </a:p>
                  </a:txBody>
                  <a:tcPr/>
                </a:tc>
                <a:extLst>
                  <a:ext uri="{0D108BD9-81ED-4DB2-BD59-A6C34878D82A}">
                    <a16:rowId xmlns:a16="http://schemas.microsoft.com/office/drawing/2014/main" val="418615782"/>
                  </a:ext>
                </a:extLst>
              </a:tr>
              <a:tr h="363271">
                <a:tc>
                  <a:txBody>
                    <a:bodyPr/>
                    <a:lstStyle/>
                    <a:p>
                      <a:pPr algn="l"/>
                      <a:r>
                        <a:rPr lang="fr-FR" sz="1800" dirty="0">
                          <a:solidFill>
                            <a:schemeClr val="tx1"/>
                          </a:solidFill>
                        </a:rPr>
                        <a:t>SOLDE BUDGET 2025</a:t>
                      </a:r>
                    </a:p>
                  </a:txBody>
                  <a:tcPr/>
                </a:tc>
                <a:tc>
                  <a:txBody>
                    <a:bodyPr/>
                    <a:lstStyle/>
                    <a:p>
                      <a:pPr algn="r"/>
                      <a:r>
                        <a:rPr lang="fr-FR" sz="1800" dirty="0">
                          <a:solidFill>
                            <a:schemeClr val="tx1"/>
                          </a:solidFill>
                        </a:rPr>
                        <a:t>33 759</a:t>
                      </a:r>
                    </a:p>
                  </a:txBody>
                  <a:tcPr/>
                </a:tc>
                <a:tc>
                  <a:txBody>
                    <a:bodyPr/>
                    <a:lstStyle/>
                    <a:p>
                      <a:pPr algn="r"/>
                      <a:r>
                        <a:rPr lang="fr-FR" sz="1800" dirty="0">
                          <a:solidFill>
                            <a:schemeClr val="tx1"/>
                          </a:solidFill>
                        </a:rPr>
                        <a:t>25 565</a:t>
                      </a:r>
                    </a:p>
                  </a:txBody>
                  <a:tcPr/>
                </a:tc>
                <a:tc>
                  <a:txBody>
                    <a:bodyPr/>
                    <a:lstStyle/>
                    <a:p>
                      <a:pPr algn="r"/>
                      <a:r>
                        <a:rPr lang="fr-FR" sz="1800" dirty="0">
                          <a:solidFill>
                            <a:schemeClr val="tx1"/>
                          </a:solidFill>
                        </a:rPr>
                        <a:t>8 194</a:t>
                      </a:r>
                    </a:p>
                  </a:txBody>
                  <a:tcPr/>
                </a:tc>
                <a:extLst>
                  <a:ext uri="{0D108BD9-81ED-4DB2-BD59-A6C34878D82A}">
                    <a16:rowId xmlns:a16="http://schemas.microsoft.com/office/drawing/2014/main" val="2777415971"/>
                  </a:ext>
                </a:extLst>
              </a:tr>
              <a:tr h="0">
                <a:tc>
                  <a:txBody>
                    <a:bodyPr/>
                    <a:lstStyle/>
                    <a:p>
                      <a:pPr algn="l"/>
                      <a:endParaRPr lang="fr-FR" sz="1000" dirty="0">
                        <a:solidFill>
                          <a:schemeClr val="tx1"/>
                        </a:solidFill>
                      </a:endParaRPr>
                    </a:p>
                  </a:txBody>
                  <a:tcPr/>
                </a:tc>
                <a:tc>
                  <a:txBody>
                    <a:bodyPr/>
                    <a:lstStyle/>
                    <a:p>
                      <a:pPr algn="r"/>
                      <a:endParaRPr lang="fr-FR" sz="1000" dirty="0">
                        <a:solidFill>
                          <a:schemeClr val="tx1"/>
                        </a:solidFill>
                      </a:endParaRPr>
                    </a:p>
                  </a:txBody>
                  <a:tcPr/>
                </a:tc>
                <a:tc>
                  <a:txBody>
                    <a:bodyPr/>
                    <a:lstStyle/>
                    <a:p>
                      <a:pPr algn="r"/>
                      <a:endParaRPr lang="fr-FR" sz="1000" dirty="0">
                        <a:solidFill>
                          <a:schemeClr val="tx1"/>
                        </a:solidFill>
                      </a:endParaRPr>
                    </a:p>
                  </a:txBody>
                  <a:tcPr/>
                </a:tc>
                <a:tc>
                  <a:txBody>
                    <a:bodyPr/>
                    <a:lstStyle/>
                    <a:p>
                      <a:pPr algn="r"/>
                      <a:endParaRPr lang="fr-FR" sz="1000" dirty="0">
                        <a:solidFill>
                          <a:schemeClr val="tx1"/>
                        </a:solidFill>
                      </a:endParaRPr>
                    </a:p>
                  </a:txBody>
                  <a:tcPr/>
                </a:tc>
                <a:extLst>
                  <a:ext uri="{0D108BD9-81ED-4DB2-BD59-A6C34878D82A}">
                    <a16:rowId xmlns:a16="http://schemas.microsoft.com/office/drawing/2014/main" val="3174835730"/>
                  </a:ext>
                </a:extLst>
              </a:tr>
              <a:tr h="363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rPr>
                        <a:t>Restes à Réaliser en 2026</a:t>
                      </a:r>
                    </a:p>
                  </a:txBody>
                  <a:tcPr/>
                </a:tc>
                <a:tc>
                  <a:txBody>
                    <a:bodyPr/>
                    <a:lstStyle/>
                    <a:p>
                      <a:pPr algn="r"/>
                      <a:r>
                        <a:rPr lang="fr-FR" sz="1800" dirty="0">
                          <a:solidFill>
                            <a:schemeClr val="tx1"/>
                          </a:solidFill>
                        </a:rPr>
                        <a:t>201</a:t>
                      </a:r>
                    </a:p>
                  </a:txBody>
                  <a:tcPr/>
                </a:tc>
                <a:tc>
                  <a:txBody>
                    <a:bodyPr/>
                    <a:lstStyle/>
                    <a:p>
                      <a:pPr algn="r"/>
                      <a:r>
                        <a:rPr lang="fr-FR" sz="1800" dirty="0">
                          <a:solidFill>
                            <a:schemeClr val="tx1"/>
                          </a:solidFill>
                        </a:rPr>
                        <a:t>2 317</a:t>
                      </a:r>
                    </a:p>
                  </a:txBody>
                  <a:tcPr/>
                </a:tc>
                <a:tc>
                  <a:txBody>
                    <a:bodyPr/>
                    <a:lstStyle/>
                    <a:p>
                      <a:pPr algn="r"/>
                      <a:r>
                        <a:rPr lang="fr-FR" sz="1800" dirty="0">
                          <a:solidFill>
                            <a:schemeClr val="tx1"/>
                          </a:solidFill>
                        </a:rPr>
                        <a:t>- 2 116</a:t>
                      </a:r>
                    </a:p>
                  </a:txBody>
                  <a:tcPr/>
                </a:tc>
                <a:extLst>
                  <a:ext uri="{0D108BD9-81ED-4DB2-BD59-A6C34878D82A}">
                    <a16:rowId xmlns:a16="http://schemas.microsoft.com/office/drawing/2014/main" val="1400721927"/>
                  </a:ext>
                </a:extLst>
              </a:tr>
              <a:tr h="0">
                <a:tc>
                  <a:txBody>
                    <a:bodyPr/>
                    <a:lstStyle/>
                    <a:p>
                      <a:pPr algn="l"/>
                      <a:endParaRPr lang="fr-FR" sz="1000" dirty="0">
                        <a:solidFill>
                          <a:schemeClr val="tx1"/>
                        </a:solidFill>
                      </a:endParaRPr>
                    </a:p>
                  </a:txBody>
                  <a:tcPr/>
                </a:tc>
                <a:tc>
                  <a:txBody>
                    <a:bodyPr/>
                    <a:lstStyle/>
                    <a:p>
                      <a:pPr algn="r"/>
                      <a:endParaRPr lang="fr-FR" sz="1000" dirty="0">
                        <a:solidFill>
                          <a:schemeClr val="tx1"/>
                        </a:solidFill>
                      </a:endParaRPr>
                    </a:p>
                  </a:txBody>
                  <a:tcPr/>
                </a:tc>
                <a:tc>
                  <a:txBody>
                    <a:bodyPr/>
                    <a:lstStyle/>
                    <a:p>
                      <a:pPr algn="r"/>
                      <a:endParaRPr lang="fr-FR" sz="1000" dirty="0">
                        <a:solidFill>
                          <a:schemeClr val="tx1"/>
                        </a:solidFill>
                      </a:endParaRPr>
                    </a:p>
                  </a:txBody>
                  <a:tcPr/>
                </a:tc>
                <a:tc>
                  <a:txBody>
                    <a:bodyPr/>
                    <a:lstStyle/>
                    <a:p>
                      <a:pPr algn="r"/>
                      <a:endParaRPr lang="fr-FR" sz="1000" dirty="0">
                        <a:solidFill>
                          <a:schemeClr val="tx1"/>
                        </a:solidFill>
                      </a:endParaRPr>
                    </a:p>
                  </a:txBody>
                  <a:tcPr/>
                </a:tc>
                <a:extLst>
                  <a:ext uri="{0D108BD9-81ED-4DB2-BD59-A6C34878D82A}">
                    <a16:rowId xmlns:a16="http://schemas.microsoft.com/office/drawing/2014/main" val="607547469"/>
                  </a:ext>
                </a:extLst>
              </a:tr>
              <a:tr h="363271">
                <a:tc>
                  <a:txBody>
                    <a:bodyPr/>
                    <a:lstStyle/>
                    <a:p>
                      <a:pPr algn="l"/>
                      <a:r>
                        <a:rPr lang="fr-FR" sz="1800" b="1" dirty="0">
                          <a:solidFill>
                            <a:schemeClr val="tx1"/>
                          </a:solidFill>
                        </a:rPr>
                        <a:t>RÉSULTAT NET 2025</a:t>
                      </a:r>
                    </a:p>
                  </a:txBody>
                  <a:tcPr/>
                </a:tc>
                <a:tc>
                  <a:txBody>
                    <a:bodyPr/>
                    <a:lstStyle/>
                    <a:p>
                      <a:pPr algn="r"/>
                      <a:r>
                        <a:rPr lang="fr-FR" sz="1800" b="1" dirty="0">
                          <a:solidFill>
                            <a:schemeClr val="tx1"/>
                          </a:solidFill>
                        </a:rPr>
                        <a:t>33 960</a:t>
                      </a:r>
                    </a:p>
                  </a:txBody>
                  <a:tcPr/>
                </a:tc>
                <a:tc>
                  <a:txBody>
                    <a:bodyPr/>
                    <a:lstStyle/>
                    <a:p>
                      <a:pPr algn="r"/>
                      <a:r>
                        <a:rPr lang="fr-FR" sz="1800" b="1" dirty="0">
                          <a:solidFill>
                            <a:schemeClr val="tx1"/>
                          </a:solidFill>
                        </a:rPr>
                        <a:t>27 882</a:t>
                      </a:r>
                    </a:p>
                  </a:txBody>
                  <a:tcPr/>
                </a:tc>
                <a:tc>
                  <a:txBody>
                    <a:bodyPr/>
                    <a:lstStyle/>
                    <a:p>
                      <a:pPr algn="r"/>
                      <a:r>
                        <a:rPr lang="fr-FR" sz="1800" b="1" dirty="0">
                          <a:solidFill>
                            <a:schemeClr val="tx1"/>
                          </a:solidFill>
                        </a:rPr>
                        <a:t>6 078</a:t>
                      </a:r>
                    </a:p>
                  </a:txBody>
                  <a:tcPr/>
                </a:tc>
                <a:extLst>
                  <a:ext uri="{0D108BD9-81ED-4DB2-BD59-A6C34878D82A}">
                    <a16:rowId xmlns:a16="http://schemas.microsoft.com/office/drawing/2014/main" val="3622279503"/>
                  </a:ext>
                </a:extLst>
              </a:tr>
            </a:tbl>
          </a:graphicData>
        </a:graphic>
      </p:graphicFrame>
      <p:sp>
        <p:nvSpPr>
          <p:cNvPr id="3" name="Espace réservé du numéro de diapositive 2">
            <a:extLst>
              <a:ext uri="{FF2B5EF4-FFF2-40B4-BE49-F238E27FC236}">
                <a16:creationId xmlns:a16="http://schemas.microsoft.com/office/drawing/2014/main" id="{321F6D1C-6BC2-3F4B-931C-E5EEC5840F6E}"/>
              </a:ext>
            </a:extLst>
          </p:cNvPr>
          <p:cNvSpPr>
            <a:spLocks noGrp="1"/>
          </p:cNvSpPr>
          <p:nvPr>
            <p:ph type="sldNum" sz="quarter" idx="12"/>
          </p:nvPr>
        </p:nvSpPr>
        <p:spPr/>
        <p:txBody>
          <a:bodyPr/>
          <a:lstStyle/>
          <a:p>
            <a:fld id="{D693EDBF-93A8-9E42-A379-838B397A5D0C}" type="slidenum">
              <a:rPr lang="fr-FR" smtClean="0"/>
              <a:t>9</a:t>
            </a:fld>
            <a:endParaRPr lang="fr-FR"/>
          </a:p>
        </p:txBody>
      </p:sp>
      <p:sp>
        <p:nvSpPr>
          <p:cNvPr id="2" name="Rectangle 1"/>
          <p:cNvSpPr/>
          <p:nvPr/>
        </p:nvSpPr>
        <p:spPr>
          <a:xfrm>
            <a:off x="8929769" y="2034897"/>
            <a:ext cx="1515292" cy="3570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929769" y="3393434"/>
            <a:ext cx="1515292" cy="3570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8929769" y="5337578"/>
            <a:ext cx="1515292" cy="3570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1.png" descr="image1.png">
            <a:extLst>
              <a:ext uri="{FF2B5EF4-FFF2-40B4-BE49-F238E27FC236}">
                <a16:creationId xmlns:a16="http://schemas.microsoft.com/office/drawing/2014/main" id="{A73A8D21-93AE-BF04-D8DD-6807F9E2A26F}"/>
              </a:ext>
            </a:extLst>
          </p:cNvPr>
          <p:cNvPicPr>
            <a:picLocks noChangeAspect="1"/>
          </p:cNvPicPr>
          <p:nvPr/>
        </p:nvPicPr>
        <p:blipFill>
          <a:blip r:embed="rId2"/>
          <a:stretch>
            <a:fillRect/>
          </a:stretch>
        </p:blipFill>
        <p:spPr>
          <a:xfrm>
            <a:off x="8759952" y="5969822"/>
            <a:ext cx="2210144" cy="773056"/>
          </a:xfrm>
          <a:prstGeom prst="rect">
            <a:avLst/>
          </a:prstGeom>
          <a:ln w="12700">
            <a:miter lim="400000"/>
          </a:ln>
        </p:spPr>
      </p:pic>
      <p:grpSp>
        <p:nvGrpSpPr>
          <p:cNvPr id="15" name="Groupe 14"/>
          <p:cNvGrpSpPr/>
          <p:nvPr/>
        </p:nvGrpSpPr>
        <p:grpSpPr>
          <a:xfrm>
            <a:off x="119405" y="106045"/>
            <a:ext cx="635725" cy="584775"/>
            <a:chOff x="1051559" y="2779972"/>
            <a:chExt cx="762000" cy="710356"/>
          </a:xfrm>
        </p:grpSpPr>
        <p:sp>
          <p:nvSpPr>
            <p:cNvPr id="19" name="Rectangle 18"/>
            <p:cNvSpPr/>
            <p:nvPr/>
          </p:nvSpPr>
          <p:spPr>
            <a:xfrm>
              <a:off x="1079863" y="2805483"/>
              <a:ext cx="705394" cy="66185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1051559" y="2779972"/>
              <a:ext cx="762000" cy="710356"/>
            </a:xfrm>
            <a:prstGeom prst="rect">
              <a:avLst/>
            </a:prstGeom>
            <a:noFill/>
          </p:spPr>
          <p:txBody>
            <a:bodyPr wrap="square" rtlCol="0">
              <a:spAutoFit/>
            </a:bodyPr>
            <a:lstStyle/>
            <a:p>
              <a:pPr algn="ctr"/>
              <a:r>
                <a:rPr lang="fr-FR" sz="1600" b="1" dirty="0">
                  <a:solidFill>
                    <a:schemeClr val="bg1"/>
                  </a:solidFill>
                </a:rPr>
                <a:t>CA</a:t>
              </a:r>
              <a:br>
                <a:rPr lang="fr-FR" sz="1600" b="1" dirty="0">
                  <a:solidFill>
                    <a:schemeClr val="bg1"/>
                  </a:solidFill>
                </a:rPr>
              </a:br>
              <a:r>
                <a:rPr lang="fr-FR" sz="1600" b="1" dirty="0">
                  <a:solidFill>
                    <a:schemeClr val="bg1"/>
                  </a:solidFill>
                </a:rPr>
                <a:t>2025</a:t>
              </a:r>
            </a:p>
          </p:txBody>
        </p:sp>
      </p:grpSp>
    </p:spTree>
    <p:extLst>
      <p:ext uri="{BB962C8B-B14F-4D97-AF65-F5344CB8AC3E}">
        <p14:creationId xmlns:p14="http://schemas.microsoft.com/office/powerpoint/2010/main" val="6670460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60689</TotalTime>
  <Words>4259</Words>
  <Application>Microsoft Office PowerPoint</Application>
  <PresentationFormat>Grand écran</PresentationFormat>
  <Paragraphs>918</Paragraphs>
  <Slides>36</Slides>
  <Notes>20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36</vt:i4>
      </vt:variant>
    </vt:vector>
  </HeadingPairs>
  <TitlesOfParts>
    <vt:vector size="42" baseType="lpstr">
      <vt:lpstr>Arial</vt:lpstr>
      <vt:lpstr>Calibri</vt:lpstr>
      <vt:lpstr>Calibri Light</vt:lpstr>
      <vt:lpstr>Franklin Gothic Book</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GYMNASE DE L’ARDENTE &amp; MÉDIATHÈQUE : 4,85 M€</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LEJEUNE Jérémy</cp:lastModifiedBy>
  <cp:revision>825</cp:revision>
  <cp:lastPrinted>2025-03-25T08:21:59Z</cp:lastPrinted>
  <dcterms:created xsi:type="dcterms:W3CDTF">2023-02-13T08:27:03Z</dcterms:created>
  <dcterms:modified xsi:type="dcterms:W3CDTF">2026-02-04T08:37:07Z</dcterms:modified>
</cp:coreProperties>
</file>